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7" r:id="rId1"/>
  </p:sldMasterIdLst>
  <p:notesMasterIdLst>
    <p:notesMasterId r:id="rId17"/>
  </p:notesMasterIdLst>
  <p:handoutMasterIdLst>
    <p:handoutMasterId r:id="rId18"/>
  </p:handoutMasterIdLst>
  <p:sldIdLst>
    <p:sldId id="256" r:id="rId2"/>
    <p:sldId id="309" r:id="rId3"/>
    <p:sldId id="325" r:id="rId4"/>
    <p:sldId id="319" r:id="rId5"/>
    <p:sldId id="328" r:id="rId6"/>
    <p:sldId id="324" r:id="rId7"/>
    <p:sldId id="326" r:id="rId8"/>
    <p:sldId id="310" r:id="rId9"/>
    <p:sldId id="312" r:id="rId10"/>
    <p:sldId id="293" r:id="rId11"/>
    <p:sldId id="320" r:id="rId12"/>
    <p:sldId id="316" r:id="rId13"/>
    <p:sldId id="322" r:id="rId14"/>
    <p:sldId id="327" r:id="rId15"/>
    <p:sldId id="323" r:id="rId16"/>
  </p:sldIdLst>
  <p:sldSz cx="9144000" cy="6858000" type="screen4x3"/>
  <p:notesSz cx="6797675" cy="9926638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00FF"/>
    <a:srgbClr val="05AD31"/>
    <a:srgbClr val="FF6600"/>
    <a:srgbClr val="FF3300"/>
    <a:srgbClr val="0000FF"/>
    <a:srgbClr val="FF5050"/>
    <a:srgbClr val="CCFF66"/>
    <a:srgbClr val="339966"/>
    <a:srgbClr val="CC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503" autoAdjust="0"/>
    <p:restoredTop sz="94628" autoAdjust="0"/>
  </p:normalViewPr>
  <p:slideViewPr>
    <p:cSldViewPr>
      <p:cViewPr>
        <p:scale>
          <a:sx n="90" d="100"/>
          <a:sy n="90" d="100"/>
        </p:scale>
        <p:origin x="1512" y="32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2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2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fld id="{601E0BC9-0971-42F2-B4B5-69B5570E7EB6}" type="datetimeFigureOut">
              <a:rPr lang="en-GB"/>
              <a:pPr>
                <a:defRPr/>
              </a:pPr>
              <a:t>22/09/2026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fld id="{6F599F35-A3C2-48DC-B7E2-A745879D7F4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115891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2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2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6DFDC484-5854-4C8C-A6FF-9F31C11F4460}" type="datetimeFigureOut">
              <a:rPr lang="en-CA"/>
              <a:pPr>
                <a:defRPr/>
              </a:pPr>
              <a:t>2026-09-22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CA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2" y="4714877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CA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625AE528-EABD-432C-BE81-FBF466F96CD8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26840110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789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CA" dirty="0"/>
          </a:p>
        </p:txBody>
      </p:sp>
      <p:sp>
        <p:nvSpPr>
          <p:cNvPr id="3789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F31B55A8-B85E-4826-B511-AE4607BDD781}" type="slidenum">
              <a:rPr lang="en-CA" smtClean="0"/>
              <a:pPr eaLnBrk="1" hangingPunct="1"/>
              <a:t>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9777070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789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CA" dirty="0"/>
          </a:p>
        </p:txBody>
      </p:sp>
      <p:sp>
        <p:nvSpPr>
          <p:cNvPr id="3789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F31B55A8-B85E-4826-B511-AE4607BDD781}" type="slidenum">
              <a:rPr lang="en-CA" smtClean="0"/>
              <a:pPr eaLnBrk="1" hangingPunct="1"/>
              <a:t>3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4388920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789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CA" dirty="0"/>
          </a:p>
        </p:txBody>
      </p:sp>
      <p:sp>
        <p:nvSpPr>
          <p:cNvPr id="3789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F31B55A8-B85E-4826-B511-AE4607BDD781}" type="slidenum">
              <a:rPr lang="en-CA" smtClean="0"/>
              <a:pPr eaLnBrk="1" hangingPunct="1"/>
              <a:t>5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4980743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789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GB"/>
              <a:t>*know that print is read from left to right and top to bottom</a:t>
            </a:r>
          </a:p>
          <a:p>
            <a:pPr eaLnBrk="1" hangingPunct="1">
              <a:spcBef>
                <a:spcPct val="0"/>
              </a:spcBef>
            </a:pPr>
            <a:r>
              <a:rPr lang="en-GB"/>
              <a:t>characters, sequence of events, story language</a:t>
            </a:r>
          </a:p>
          <a:p>
            <a:pPr eaLnBrk="1" hangingPunct="1">
              <a:spcBef>
                <a:spcPct val="0"/>
              </a:spcBef>
            </a:pPr>
            <a:r>
              <a:rPr lang="en-GB"/>
              <a:t>How info can be found in n-f bks</a:t>
            </a:r>
          </a:p>
          <a:p>
            <a:pPr eaLnBrk="1" hangingPunct="1">
              <a:spcBef>
                <a:spcPct val="0"/>
              </a:spcBef>
            </a:pPr>
            <a:r>
              <a:rPr lang="en-GB"/>
              <a:t>, leading to sentences</a:t>
            </a:r>
          </a:p>
          <a:p>
            <a:pPr eaLnBrk="1" hangingPunct="1">
              <a:spcBef>
                <a:spcPct val="0"/>
              </a:spcBef>
            </a:pPr>
            <a:r>
              <a:rPr lang="en-GB"/>
              <a:t>*to represent sounds correctly in writing</a:t>
            </a:r>
          </a:p>
          <a:p>
            <a:pPr eaLnBrk="1" hangingPunct="1">
              <a:spcBef>
                <a:spcPct val="0"/>
              </a:spcBef>
            </a:pPr>
            <a:r>
              <a:rPr lang="en-GB"/>
              <a:t>*to attempt writing for a variety of purposes</a:t>
            </a:r>
          </a:p>
          <a:p>
            <a:pPr eaLnBrk="1" hangingPunct="1">
              <a:spcBef>
                <a:spcPct val="0"/>
              </a:spcBef>
            </a:pPr>
            <a:endParaRPr lang="en-GB"/>
          </a:p>
          <a:p>
            <a:pPr eaLnBrk="1" hangingPunct="1">
              <a:spcBef>
                <a:spcPct val="0"/>
              </a:spcBef>
            </a:pPr>
            <a:endParaRPr lang="en-CA"/>
          </a:p>
        </p:txBody>
      </p:sp>
      <p:sp>
        <p:nvSpPr>
          <p:cNvPr id="3789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F31B55A8-B85E-4826-B511-AE4607BDD781}" type="slidenum">
              <a:rPr lang="en-CA" smtClean="0"/>
              <a:pPr eaLnBrk="1" hangingPunct="1"/>
              <a:t>7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6684176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789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GB"/>
              <a:t>*know that print is read from left to right and top to bottom</a:t>
            </a:r>
          </a:p>
          <a:p>
            <a:pPr eaLnBrk="1" hangingPunct="1">
              <a:spcBef>
                <a:spcPct val="0"/>
              </a:spcBef>
            </a:pPr>
            <a:r>
              <a:rPr lang="en-GB"/>
              <a:t>characters, sequence of events, story language</a:t>
            </a:r>
          </a:p>
          <a:p>
            <a:pPr eaLnBrk="1" hangingPunct="1">
              <a:spcBef>
                <a:spcPct val="0"/>
              </a:spcBef>
            </a:pPr>
            <a:r>
              <a:rPr lang="en-GB"/>
              <a:t>How info can be found in n-f bks</a:t>
            </a:r>
          </a:p>
          <a:p>
            <a:pPr eaLnBrk="1" hangingPunct="1">
              <a:spcBef>
                <a:spcPct val="0"/>
              </a:spcBef>
            </a:pPr>
            <a:r>
              <a:rPr lang="en-GB"/>
              <a:t>, leading to sentences</a:t>
            </a:r>
          </a:p>
          <a:p>
            <a:pPr eaLnBrk="1" hangingPunct="1">
              <a:spcBef>
                <a:spcPct val="0"/>
              </a:spcBef>
            </a:pPr>
            <a:r>
              <a:rPr lang="en-GB"/>
              <a:t>*to represent sounds correctly in writing</a:t>
            </a:r>
          </a:p>
          <a:p>
            <a:pPr eaLnBrk="1" hangingPunct="1">
              <a:spcBef>
                <a:spcPct val="0"/>
              </a:spcBef>
            </a:pPr>
            <a:r>
              <a:rPr lang="en-GB"/>
              <a:t>*to attempt writing for a variety of purposes</a:t>
            </a:r>
          </a:p>
          <a:p>
            <a:pPr eaLnBrk="1" hangingPunct="1">
              <a:spcBef>
                <a:spcPct val="0"/>
              </a:spcBef>
            </a:pPr>
            <a:endParaRPr lang="en-GB"/>
          </a:p>
          <a:p>
            <a:pPr eaLnBrk="1" hangingPunct="1">
              <a:spcBef>
                <a:spcPct val="0"/>
              </a:spcBef>
            </a:pPr>
            <a:endParaRPr lang="en-CA"/>
          </a:p>
        </p:txBody>
      </p:sp>
      <p:sp>
        <p:nvSpPr>
          <p:cNvPr id="3789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F31B55A8-B85E-4826-B511-AE4607BDD781}" type="slidenum">
              <a:rPr lang="en-CA" smtClean="0"/>
              <a:pPr eaLnBrk="1" hangingPunct="1"/>
              <a:t>8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33959396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789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dirty="0"/>
          </a:p>
          <a:p>
            <a:pPr eaLnBrk="1" hangingPunct="1">
              <a:spcBef>
                <a:spcPct val="0"/>
              </a:spcBef>
            </a:pPr>
            <a:endParaRPr lang="en-CA" dirty="0"/>
          </a:p>
        </p:txBody>
      </p:sp>
      <p:sp>
        <p:nvSpPr>
          <p:cNvPr id="3789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F31B55A8-B85E-4826-B511-AE4607BDD781}" type="slidenum">
              <a:rPr lang="en-CA" smtClean="0"/>
              <a:pPr eaLnBrk="1" hangingPunct="1"/>
              <a:t>10</a:t>
            </a:fld>
            <a:endParaRPr lang="en-CA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789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GB"/>
              <a:t>*know that print is read from left to right and top to bottom</a:t>
            </a:r>
          </a:p>
          <a:p>
            <a:pPr eaLnBrk="1" hangingPunct="1">
              <a:spcBef>
                <a:spcPct val="0"/>
              </a:spcBef>
            </a:pPr>
            <a:r>
              <a:rPr lang="en-GB"/>
              <a:t>characters, sequence of events, story language</a:t>
            </a:r>
          </a:p>
          <a:p>
            <a:pPr eaLnBrk="1" hangingPunct="1">
              <a:spcBef>
                <a:spcPct val="0"/>
              </a:spcBef>
            </a:pPr>
            <a:r>
              <a:rPr lang="en-GB"/>
              <a:t>How info can be found in n-f bks</a:t>
            </a:r>
          </a:p>
          <a:p>
            <a:pPr eaLnBrk="1" hangingPunct="1">
              <a:spcBef>
                <a:spcPct val="0"/>
              </a:spcBef>
            </a:pPr>
            <a:r>
              <a:rPr lang="en-GB"/>
              <a:t>, leading to sentences</a:t>
            </a:r>
          </a:p>
          <a:p>
            <a:pPr eaLnBrk="1" hangingPunct="1">
              <a:spcBef>
                <a:spcPct val="0"/>
              </a:spcBef>
            </a:pPr>
            <a:r>
              <a:rPr lang="en-GB"/>
              <a:t>*to represent sounds correctly in writing</a:t>
            </a:r>
          </a:p>
          <a:p>
            <a:pPr eaLnBrk="1" hangingPunct="1">
              <a:spcBef>
                <a:spcPct val="0"/>
              </a:spcBef>
            </a:pPr>
            <a:r>
              <a:rPr lang="en-GB"/>
              <a:t>*to attempt writing for a variety of purposes</a:t>
            </a:r>
          </a:p>
          <a:p>
            <a:pPr eaLnBrk="1" hangingPunct="1">
              <a:spcBef>
                <a:spcPct val="0"/>
              </a:spcBef>
            </a:pPr>
            <a:endParaRPr lang="en-GB"/>
          </a:p>
          <a:p>
            <a:pPr eaLnBrk="1" hangingPunct="1">
              <a:spcBef>
                <a:spcPct val="0"/>
              </a:spcBef>
            </a:pPr>
            <a:endParaRPr lang="en-CA"/>
          </a:p>
        </p:txBody>
      </p:sp>
      <p:sp>
        <p:nvSpPr>
          <p:cNvPr id="3789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F31B55A8-B85E-4826-B511-AE4607BDD781}" type="slidenum">
              <a:rPr lang="en-CA" smtClean="0"/>
              <a:pPr eaLnBrk="1" hangingPunct="1"/>
              <a:t>12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222462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789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GB"/>
              <a:t>*know that print is read from left to right and top to bottom</a:t>
            </a:r>
          </a:p>
          <a:p>
            <a:pPr eaLnBrk="1" hangingPunct="1">
              <a:spcBef>
                <a:spcPct val="0"/>
              </a:spcBef>
            </a:pPr>
            <a:r>
              <a:rPr lang="en-GB"/>
              <a:t>characters, sequence of events, story language</a:t>
            </a:r>
          </a:p>
          <a:p>
            <a:pPr eaLnBrk="1" hangingPunct="1">
              <a:spcBef>
                <a:spcPct val="0"/>
              </a:spcBef>
            </a:pPr>
            <a:r>
              <a:rPr lang="en-GB"/>
              <a:t>How info can be found in n-f bks</a:t>
            </a:r>
          </a:p>
          <a:p>
            <a:pPr eaLnBrk="1" hangingPunct="1">
              <a:spcBef>
                <a:spcPct val="0"/>
              </a:spcBef>
            </a:pPr>
            <a:r>
              <a:rPr lang="en-GB"/>
              <a:t>, leading to sentences</a:t>
            </a:r>
          </a:p>
          <a:p>
            <a:pPr eaLnBrk="1" hangingPunct="1">
              <a:spcBef>
                <a:spcPct val="0"/>
              </a:spcBef>
            </a:pPr>
            <a:r>
              <a:rPr lang="en-GB"/>
              <a:t>*to represent sounds correctly in writing</a:t>
            </a:r>
          </a:p>
          <a:p>
            <a:pPr eaLnBrk="1" hangingPunct="1">
              <a:spcBef>
                <a:spcPct val="0"/>
              </a:spcBef>
            </a:pPr>
            <a:r>
              <a:rPr lang="en-GB"/>
              <a:t>*to attempt writing for a variety of purposes</a:t>
            </a:r>
          </a:p>
          <a:p>
            <a:pPr eaLnBrk="1" hangingPunct="1">
              <a:spcBef>
                <a:spcPct val="0"/>
              </a:spcBef>
            </a:pPr>
            <a:endParaRPr lang="en-GB"/>
          </a:p>
          <a:p>
            <a:pPr eaLnBrk="1" hangingPunct="1">
              <a:spcBef>
                <a:spcPct val="0"/>
              </a:spcBef>
            </a:pPr>
            <a:endParaRPr lang="en-CA"/>
          </a:p>
        </p:txBody>
      </p:sp>
      <p:sp>
        <p:nvSpPr>
          <p:cNvPr id="3789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F31B55A8-B85E-4826-B511-AE4607BDD781}" type="slidenum">
              <a:rPr lang="en-CA" smtClean="0"/>
              <a:pPr eaLnBrk="1" hangingPunct="1"/>
              <a:t>13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95710430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789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GB"/>
              <a:t>*know that print is read from left to right and top to bottom</a:t>
            </a:r>
          </a:p>
          <a:p>
            <a:pPr eaLnBrk="1" hangingPunct="1">
              <a:spcBef>
                <a:spcPct val="0"/>
              </a:spcBef>
            </a:pPr>
            <a:r>
              <a:rPr lang="en-GB"/>
              <a:t>characters, sequence of events, story language</a:t>
            </a:r>
          </a:p>
          <a:p>
            <a:pPr eaLnBrk="1" hangingPunct="1">
              <a:spcBef>
                <a:spcPct val="0"/>
              </a:spcBef>
            </a:pPr>
            <a:r>
              <a:rPr lang="en-GB"/>
              <a:t>How info can be found in n-f bks</a:t>
            </a:r>
          </a:p>
          <a:p>
            <a:pPr eaLnBrk="1" hangingPunct="1">
              <a:spcBef>
                <a:spcPct val="0"/>
              </a:spcBef>
            </a:pPr>
            <a:r>
              <a:rPr lang="en-GB"/>
              <a:t>, leading to sentences</a:t>
            </a:r>
          </a:p>
          <a:p>
            <a:pPr eaLnBrk="1" hangingPunct="1">
              <a:spcBef>
                <a:spcPct val="0"/>
              </a:spcBef>
            </a:pPr>
            <a:r>
              <a:rPr lang="en-GB"/>
              <a:t>*to represent sounds correctly in writing</a:t>
            </a:r>
          </a:p>
          <a:p>
            <a:pPr eaLnBrk="1" hangingPunct="1">
              <a:spcBef>
                <a:spcPct val="0"/>
              </a:spcBef>
            </a:pPr>
            <a:r>
              <a:rPr lang="en-GB"/>
              <a:t>*to attempt writing for a variety of purposes</a:t>
            </a:r>
          </a:p>
          <a:p>
            <a:pPr eaLnBrk="1" hangingPunct="1">
              <a:spcBef>
                <a:spcPct val="0"/>
              </a:spcBef>
            </a:pPr>
            <a:endParaRPr lang="en-GB"/>
          </a:p>
          <a:p>
            <a:pPr eaLnBrk="1" hangingPunct="1">
              <a:spcBef>
                <a:spcPct val="0"/>
              </a:spcBef>
            </a:pPr>
            <a:endParaRPr lang="en-CA"/>
          </a:p>
        </p:txBody>
      </p:sp>
      <p:sp>
        <p:nvSpPr>
          <p:cNvPr id="3789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F31B55A8-B85E-4826-B511-AE4607BDD781}" type="slidenum">
              <a:rPr lang="en-CA" smtClean="0"/>
              <a:pPr eaLnBrk="1" hangingPunct="1"/>
              <a:t>14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5798431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789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CA" dirty="0"/>
          </a:p>
        </p:txBody>
      </p:sp>
      <p:sp>
        <p:nvSpPr>
          <p:cNvPr id="3789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F31B55A8-B85E-4826-B511-AE4607BDD781}" type="slidenum">
              <a:rPr lang="en-CA" smtClean="0"/>
              <a:pPr eaLnBrk="1" hangingPunct="1"/>
              <a:t>15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1811730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AD65B2-E6E4-4597-A055-9280197CB20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669965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6822F1-F3CC-4E51-821E-0BBE6853DF0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4664543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1F220F-B7A0-4EAE-B79F-7F5AE8988CB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163454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C060D9-6DFB-4573-B9C7-E1E57F8C306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532368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93B080-920E-4A7C-A223-CCD2F0FA242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813945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DEBC0A-A161-4C69-93A3-B8E36007706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7123750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CDAF9B-BE3D-492E-B582-368A83B7F16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8654228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C84A15-62B2-440F-BEA1-B4965D451A1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3821563"/>
      </p:ext>
    </p:extLst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nip and Round Single Corner Rectangle 4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Right Triangle 5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Freeform 6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ADE02B-622D-4194-AAF5-D2746CE2C20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9578879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604E98-DD10-4A12-B56D-5B8877F052A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4168385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769730-BF6D-41BA-ADC0-8625B920DE2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6858707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</a:endParaRPr>
          </a:p>
        </p:txBody>
      </p:sp>
      <p:sp>
        <p:nvSpPr>
          <p:cNvPr id="1028" name="Title Placeholder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9" name="Text Placeholder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fld id="{08A7BDCC-ECB8-4CA0-A159-E0AD8426BD6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grpSp>
        <p:nvGrpSpPr>
          <p:cNvPr id="1033" name="Group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98" r:id="rId1"/>
    <p:sldLayoutId id="2147483990" r:id="rId2"/>
    <p:sldLayoutId id="2147483999" r:id="rId3"/>
    <p:sldLayoutId id="2147483991" r:id="rId4"/>
    <p:sldLayoutId id="2147483992" r:id="rId5"/>
    <p:sldLayoutId id="2147483993" r:id="rId6"/>
    <p:sldLayoutId id="2147483994" r:id="rId7"/>
    <p:sldLayoutId id="2147483995" r:id="rId8"/>
    <p:sldLayoutId id="2147484000" r:id="rId9"/>
    <p:sldLayoutId id="2147483996" r:id="rId10"/>
    <p:sldLayoutId id="2147483997" r:id="rId11"/>
  </p:sldLayoutIdLst>
  <p:transition/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hyperlink" Target="https://www.onslow.surrey.sch.uk/early-years-curriculum" TargetMode="Externa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hyperlink" Target="http://www.google.co.uk/url?sa=i&amp;rct=j&amp;q=&amp;esrc=s&amp;source=images&amp;cd=&amp;cad=rja&amp;uact=8&amp;ved=0ahUKEwjX3JKszozPAhXCbRQKHea7AysQjRwIBw&amp;url=http://www.disneyclips.com/imagesnewb4/ariel-sebastian.html&amp;bvm=bv.132653024,d.ZGg&amp;psig=AFQjCNG08YNaXBu4CUBaQvHs0ZyaoA3BCA&amp;ust=1473865274228137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7" Type="http://schemas.openxmlformats.org/officeDocument/2006/relationships/image" Target="../media/image28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jp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374944" y="4751278"/>
            <a:ext cx="8385175" cy="548680"/>
          </a:xfrm>
          <a:ln>
            <a:miter lim="800000"/>
            <a:headEnd/>
            <a:tailEnd/>
          </a:ln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sz="3200" b="1" dirty="0"/>
              <a:t>Coffee Morning September 2026</a:t>
            </a:r>
          </a:p>
        </p:txBody>
      </p:sp>
      <p:pic>
        <p:nvPicPr>
          <p:cNvPr id="5124" name="Picture 6" descr="P625002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5021"/>
          <a:stretch>
            <a:fillRect/>
          </a:stretch>
        </p:blipFill>
        <p:spPr bwMode="auto">
          <a:xfrm>
            <a:off x="4577403" y="2519030"/>
            <a:ext cx="3968750" cy="223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0" y="764704"/>
            <a:ext cx="9144000" cy="175432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5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Welcome to</a:t>
            </a:r>
          </a:p>
          <a:p>
            <a:pPr algn="ctr">
              <a:defRPr/>
            </a:pPr>
            <a:r>
              <a:rPr lang="en-GB" sz="5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Onslow Infant School</a:t>
            </a:r>
          </a:p>
        </p:txBody>
      </p:sp>
      <p:pic>
        <p:nvPicPr>
          <p:cNvPr id="2051" name="Picture 12" descr="Description: C:\Users\Photos &amp; Videos\Photos\2014\Feb 25th Onslow footpath\IMG_384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7" y="2519030"/>
            <a:ext cx="3251513" cy="2167675"/>
          </a:xfrm>
          <a:prstGeom prst="rect">
            <a:avLst/>
          </a:prstGeom>
          <a:noFill/>
          <a:ln w="9525" algn="ctr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5E240FB-3EC5-14FA-9430-1669035CF62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0569" y="5357685"/>
            <a:ext cx="1283253" cy="1412775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548680"/>
            <a:ext cx="9144000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4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</a:rPr>
              <a:t>Our Learning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32518" y="1331609"/>
            <a:ext cx="3303227" cy="252944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32518" y="3982602"/>
            <a:ext cx="3303227" cy="235298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TextBox 3"/>
          <p:cNvSpPr txBox="1"/>
          <p:nvPr/>
        </p:nvSpPr>
        <p:spPr>
          <a:xfrm>
            <a:off x="251520" y="5347247"/>
            <a:ext cx="454151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You can find the long term planning on the school website:</a:t>
            </a:r>
          </a:p>
          <a:p>
            <a:r>
              <a:rPr lang="en-US" dirty="0">
                <a:hlinkClick r:id="rId5"/>
              </a:rPr>
              <a:t>https://www.onslow.surrey.sch.uk/early-years-curriculum</a:t>
            </a:r>
            <a:r>
              <a:rPr lang="en-US" dirty="0"/>
              <a:t>  </a:t>
            </a:r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502" y="1510753"/>
            <a:ext cx="5010994" cy="365165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773014542"/>
      </p:ext>
    </p:extLst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-15875" y="404664"/>
            <a:ext cx="9144000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4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</a:rPr>
              <a:t>Autumn 1 learning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5364088" y="5805264"/>
            <a:ext cx="2736304" cy="144016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796395" y="6513112"/>
            <a:ext cx="826950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/>
              <a:t>This will come out every half term (website and Tapestry) to show you what your child will be learning. </a:t>
            </a:r>
            <a:endParaRPr lang="en-GB" sz="14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62290" y="1167980"/>
            <a:ext cx="7787670" cy="522351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772302600"/>
      </p:ext>
    </p:ext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420888"/>
            <a:ext cx="8229600" cy="3240360"/>
          </a:xfrm>
        </p:spPr>
        <p:txBody>
          <a:bodyPr/>
          <a:lstStyle/>
          <a:p>
            <a:r>
              <a:rPr lang="en-GB" sz="1800" dirty="0">
                <a:latin typeface="Comic Sans MS" panose="030F0702030302020204" pitchFamily="66" charset="0"/>
              </a:rPr>
              <a:t>We will share key WOW moments that we see your child having in school.</a:t>
            </a:r>
          </a:p>
          <a:p>
            <a:r>
              <a:rPr lang="en-GB" sz="1800" dirty="0">
                <a:latin typeface="Comic Sans MS" panose="030F0702030302020204" pitchFamily="66" charset="0"/>
              </a:rPr>
              <a:t>We value quality over quantity so some weeks you may not get anything.</a:t>
            </a:r>
          </a:p>
          <a:p>
            <a:r>
              <a:rPr lang="en-GB" sz="1800" dirty="0">
                <a:latin typeface="Comic Sans MS" panose="030F0702030302020204" pitchFamily="66" charset="0"/>
              </a:rPr>
              <a:t>Please do comment and like posts, but questions need to be with the teachers on the gate or via email (</a:t>
            </a:r>
            <a:r>
              <a:rPr lang="en-GB" sz="1800" dirty="0">
                <a:solidFill>
                  <a:schemeClr val="accent1"/>
                </a:solidFill>
                <a:latin typeface="Comic Sans MS" panose="030F0702030302020204" pitchFamily="66" charset="0"/>
              </a:rPr>
              <a:t>yearR@onslow.surrey.sch.uk</a:t>
            </a:r>
            <a:r>
              <a:rPr lang="en-GB" sz="1800" dirty="0">
                <a:latin typeface="Comic Sans MS" panose="030F0702030302020204" pitchFamily="66" charset="0"/>
              </a:rPr>
              <a:t>). </a:t>
            </a:r>
          </a:p>
          <a:p>
            <a:r>
              <a:rPr lang="en-GB" sz="1800" dirty="0">
                <a:latin typeface="Comic Sans MS" panose="030F0702030302020204" pitchFamily="66" charset="0"/>
              </a:rPr>
              <a:t>Please add key WOW moments your child has at home so we can share these in class. </a:t>
            </a:r>
          </a:p>
          <a:p>
            <a:r>
              <a:rPr lang="en-GB" sz="1800" dirty="0">
                <a:latin typeface="Comic Sans MS" panose="030F0702030302020204" pitchFamily="66" charset="0"/>
              </a:rPr>
              <a:t>We occasionally set topic enrichment too e.g. go on an Autumn walk and upload a photo. </a:t>
            </a:r>
          </a:p>
          <a:p>
            <a:r>
              <a:rPr lang="en-GB" sz="1800" dirty="0">
                <a:latin typeface="Comic Sans MS" panose="030F0702030302020204" pitchFamily="66" charset="0"/>
              </a:rPr>
              <a:t>Please check it weekly. </a:t>
            </a:r>
          </a:p>
          <a:p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0" y="953439"/>
            <a:ext cx="9144000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4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</a:rPr>
              <a:t>Tapestry</a:t>
            </a:r>
          </a:p>
        </p:txBody>
      </p:sp>
      <p:pic>
        <p:nvPicPr>
          <p:cNvPr id="2050" name="Picture 2" descr="https://tapestryjournal.com/images/tapestry/tapestryLogo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878756"/>
            <a:ext cx="4371975" cy="857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75565316"/>
      </p:ext>
    </p:ext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9190" y="792318"/>
            <a:ext cx="9144000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4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</a:rPr>
              <a:t>Do they just play all day?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5364088" y="5805264"/>
            <a:ext cx="2736304" cy="144016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395536" y="1460909"/>
            <a:ext cx="853410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Our classrooms and outside areas are set up carefully to enable children to ‘play’ within the 7 areas of learning. </a:t>
            </a:r>
            <a:endParaRPr lang="en-GB" sz="14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89409" y="2552396"/>
            <a:ext cx="3645024" cy="27337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636" y="1940439"/>
            <a:ext cx="3024336" cy="226825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2240" y="1833983"/>
            <a:ext cx="1531845" cy="205315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495748" y="4350293"/>
            <a:ext cx="2348880" cy="176166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3215083" y="4584590"/>
            <a:ext cx="3048890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We use carpet times to teach skills and knowledge and then the children have a go at </a:t>
            </a:r>
            <a:r>
              <a:rPr lang="en-US" sz="1400" dirty="0" err="1"/>
              <a:t>practising</a:t>
            </a:r>
            <a:r>
              <a:rPr lang="en-US" sz="1400" dirty="0"/>
              <a:t> these during ‘choosing time’. </a:t>
            </a:r>
          </a:p>
          <a:p>
            <a:endParaRPr lang="en-US" sz="1400" dirty="0"/>
          </a:p>
          <a:p>
            <a:r>
              <a:rPr lang="en-US" sz="1400" dirty="0"/>
              <a:t>We also do weekly adult led group sessions e.g. writing, </a:t>
            </a:r>
            <a:r>
              <a:rPr lang="en-US" sz="1400" dirty="0" err="1"/>
              <a:t>maths</a:t>
            </a:r>
            <a:r>
              <a:rPr lang="en-US" sz="1400" dirty="0"/>
              <a:t>. </a:t>
            </a:r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1722268937"/>
      </p:ext>
    </p:extLst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504" y="476672"/>
            <a:ext cx="9144000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4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</a:rPr>
              <a:t>Baseline Assessment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953707" y="2060848"/>
            <a:ext cx="280831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We are currently doing the government baseline assessments with all children. </a:t>
            </a:r>
          </a:p>
          <a:p>
            <a:endParaRPr lang="en-US" dirty="0"/>
          </a:p>
          <a:p>
            <a:r>
              <a:rPr lang="en-US" dirty="0"/>
              <a:t>We are also doing our own initial teacher assessments to find out your child’s starting points.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7544" y="1484784"/>
            <a:ext cx="5027248" cy="482453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689499390"/>
      </p:ext>
    </p:extLst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620688"/>
            <a:ext cx="9144000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4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</a:rPr>
              <a:t>Reading Books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71592" y="3634790"/>
            <a:ext cx="3168352" cy="2140857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51520" y="1645270"/>
            <a:ext cx="4176464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Lilac books have been sent home. They have no words - please encourage your child to ‘tell’ the story using the pictures (comprehension).  </a:t>
            </a:r>
          </a:p>
          <a:p>
            <a:r>
              <a:rPr lang="en-GB" dirty="0"/>
              <a:t>Children get used to the process of changing books 3x weekly. </a:t>
            </a:r>
          </a:p>
          <a:p>
            <a:endParaRPr lang="en-GB" dirty="0"/>
          </a:p>
          <a:p>
            <a:r>
              <a:rPr lang="en-GB" dirty="0"/>
              <a:t>Begin to ‘Fred talk’ with your child e.g. sound out objects in their books or things around the house:</a:t>
            </a:r>
          </a:p>
          <a:p>
            <a:endParaRPr lang="en-GB" dirty="0"/>
          </a:p>
          <a:p>
            <a:r>
              <a:rPr lang="en-GB" dirty="0"/>
              <a:t>c-a-t</a:t>
            </a:r>
          </a:p>
          <a:p>
            <a:r>
              <a:rPr lang="en-GB" dirty="0"/>
              <a:t>d-o-g</a:t>
            </a:r>
          </a:p>
          <a:p>
            <a:r>
              <a:rPr lang="en-GB" dirty="0"/>
              <a:t>c-</a:t>
            </a:r>
            <a:r>
              <a:rPr lang="en-GB" dirty="0" err="1"/>
              <a:t>oa</a:t>
            </a:r>
            <a:r>
              <a:rPr lang="en-GB" dirty="0"/>
              <a:t>-t</a:t>
            </a:r>
          </a:p>
          <a:p>
            <a:endParaRPr lang="en-GB" dirty="0"/>
          </a:p>
          <a:p>
            <a:r>
              <a:rPr lang="en-GB" dirty="0"/>
              <a:t>Phonics videos on Tapestry each week to watch at home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4"/>
          <a:srcRect l="30189" t="13427" r="5161" b="31519"/>
          <a:stretch/>
        </p:blipFill>
        <p:spPr>
          <a:xfrm>
            <a:off x="4794619" y="1227216"/>
            <a:ext cx="4017915" cy="2657009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6C57F0B-FF20-4CE6-99B3-9C541E2D94FB}"/>
              </a:ext>
            </a:extLst>
          </p:cNvPr>
          <p:cNvSpPr txBox="1"/>
          <p:nvPr/>
        </p:nvSpPr>
        <p:spPr>
          <a:xfrm>
            <a:off x="4967536" y="5775647"/>
            <a:ext cx="417646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Once children know the first 12 sounds, they will bring home pink books with words to read.</a:t>
            </a:r>
          </a:p>
        </p:txBody>
      </p:sp>
    </p:spTree>
    <p:extLst>
      <p:ext uri="{BB962C8B-B14F-4D97-AF65-F5344CB8AC3E}">
        <p14:creationId xmlns:p14="http://schemas.microsoft.com/office/powerpoint/2010/main" val="2302368511"/>
      </p:ext>
    </p:extLst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953439"/>
            <a:ext cx="9144000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4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</a:rPr>
              <a:t>Reading Books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5616" y="3361635"/>
            <a:ext cx="2654746" cy="300075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11960" y="3361635"/>
            <a:ext cx="4055382" cy="315759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180016" y="1772816"/>
            <a:ext cx="7120860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  <a:cs typeface="Consolas" panose="020B0609020204030204" pitchFamily="49" charset="0"/>
              </a:rPr>
              <a:t>Reading for pleasure books changed Monday, Wednesday Friday. </a:t>
            </a:r>
          </a:p>
          <a:p>
            <a:pPr algn="ctr"/>
            <a:r>
              <a:rPr lang="en-GB" dirty="0">
                <a:latin typeface="Comic Sans MS" panose="030F0702030302020204" pitchFamily="66" charset="0"/>
                <a:cs typeface="Consolas" panose="020B0609020204030204" pitchFamily="49" charset="0"/>
              </a:rPr>
              <a:t>Staff and parent/carer comments.</a:t>
            </a:r>
          </a:p>
          <a:p>
            <a:pPr algn="ctr"/>
            <a:r>
              <a:rPr lang="en-GB" dirty="0">
                <a:latin typeface="Comic Sans MS" panose="030F0702030302020204" pitchFamily="66" charset="0"/>
                <a:cs typeface="Consolas" panose="020B0609020204030204" pitchFamily="49" charset="0"/>
              </a:rPr>
              <a:t>Read daily! </a:t>
            </a:r>
          </a:p>
          <a:p>
            <a:pPr algn="ctr"/>
            <a:r>
              <a:rPr lang="en-GB" dirty="0">
                <a:latin typeface="Comic Sans MS" panose="030F0702030302020204" pitchFamily="66" charset="0"/>
                <a:cs typeface="Consolas" panose="020B0609020204030204" pitchFamily="49" charset="0"/>
              </a:rPr>
              <a:t>Enjoyment is key.</a:t>
            </a:r>
          </a:p>
          <a:p>
            <a:pPr algn="ctr"/>
            <a:r>
              <a:rPr lang="en-GB" dirty="0">
                <a:latin typeface="Comic Sans MS" panose="030F0702030302020204" pitchFamily="66" charset="0"/>
                <a:cs typeface="Consolas" panose="020B0609020204030204" pitchFamily="49" charset="0"/>
              </a:rPr>
              <a:t>Library books later this term. </a:t>
            </a:r>
          </a:p>
        </p:txBody>
      </p:sp>
    </p:spTree>
    <p:extLst>
      <p:ext uri="{BB962C8B-B14F-4D97-AF65-F5344CB8AC3E}">
        <p14:creationId xmlns:p14="http://schemas.microsoft.com/office/powerpoint/2010/main" val="1320629911"/>
      </p:ext>
    </p:extLst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-90165" y="476672"/>
            <a:ext cx="9144000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4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</a:rPr>
              <a:t>Phonics in Reception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4716016" y="1181471"/>
            <a:ext cx="4032448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Homework booklets</a:t>
            </a:r>
          </a:p>
          <a:p>
            <a:endParaRPr lang="en-GB" dirty="0"/>
          </a:p>
          <a:p>
            <a:r>
              <a:rPr lang="en-GB" dirty="0"/>
              <a:t>Letter formation is key – no more capitals or ball and stick letters!</a:t>
            </a:r>
          </a:p>
          <a:p>
            <a:endParaRPr lang="en-GB" dirty="0"/>
          </a:p>
          <a:p>
            <a:r>
              <a:rPr lang="en-GB" dirty="0"/>
              <a:t>They need to form them in one continuous flow to help with later joined up writing (which starts in Y1). </a:t>
            </a:r>
          </a:p>
          <a:p>
            <a:endParaRPr lang="en-GB" dirty="0"/>
          </a:p>
          <a:p>
            <a:r>
              <a:rPr lang="en-GB" dirty="0"/>
              <a:t>We practise, practise, practise!</a:t>
            </a:r>
          </a:p>
          <a:p>
            <a:endParaRPr lang="en-GB" dirty="0"/>
          </a:p>
          <a:p>
            <a:r>
              <a:rPr lang="en-GB" dirty="0"/>
              <a:t>3 - 4 a week once established in class.</a:t>
            </a:r>
          </a:p>
          <a:p>
            <a:endParaRPr lang="en-GB" dirty="0"/>
          </a:p>
          <a:p>
            <a:r>
              <a:rPr lang="en-GB" dirty="0"/>
              <a:t>Your child completes 3-4 pages of homework in their booklet each week – we will tell you when to do each sound. DO NOT allow your child to complete sounds we have not yet taught.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15883" y="1201670"/>
            <a:ext cx="3703977" cy="550274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98692903"/>
      </p:ext>
    </p:extLst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-49019" y="182173"/>
            <a:ext cx="9144000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4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</a:rPr>
              <a:t>Phonics in Reception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528" y="1054660"/>
            <a:ext cx="5823234" cy="561871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6AE62B4-78DE-4ADB-4075-C31FB901AD21}"/>
              </a:ext>
            </a:extLst>
          </p:cNvPr>
          <p:cNvSpPr txBox="1"/>
          <p:nvPr/>
        </p:nvSpPr>
        <p:spPr>
          <a:xfrm>
            <a:off x="6444208" y="1413886"/>
            <a:ext cx="2304256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This term we will teach your child a sound for each letter of the alphabet. </a:t>
            </a:r>
          </a:p>
          <a:p>
            <a:endParaRPr lang="en-GB" dirty="0"/>
          </a:p>
          <a:p>
            <a:r>
              <a:rPr lang="en-GB" dirty="0"/>
              <a:t>Each sound has a picture to help them remember it. </a:t>
            </a:r>
          </a:p>
          <a:p>
            <a:endParaRPr lang="en-GB" dirty="0"/>
          </a:p>
          <a:p>
            <a:r>
              <a:rPr lang="en-GB" dirty="0"/>
              <a:t>Each sound also has a phrase to help them remember how to write it. </a:t>
            </a:r>
          </a:p>
        </p:txBody>
      </p:sp>
    </p:spTree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72816"/>
            <a:ext cx="5050904" cy="4767808"/>
          </a:xfrm>
        </p:spPr>
        <p:txBody>
          <a:bodyPr/>
          <a:lstStyle/>
          <a:p>
            <a:r>
              <a:rPr lang="en-GB" sz="1600" dirty="0">
                <a:latin typeface="Comic Sans MS" panose="030F0702030302020204" pitchFamily="66" charset="0"/>
              </a:rPr>
              <a:t>Your child has been introduced to Sebastian who is a visual reminder to use ‘</a:t>
            </a:r>
            <a:r>
              <a:rPr lang="en-GB" sz="1600" dirty="0" err="1">
                <a:latin typeface="Comic Sans MS" panose="030F0702030302020204" pitchFamily="66" charset="0"/>
              </a:rPr>
              <a:t>pinchy</a:t>
            </a:r>
            <a:r>
              <a:rPr lang="en-GB" sz="1600" dirty="0">
                <a:latin typeface="Comic Sans MS" panose="030F0702030302020204" pitchFamily="66" charset="0"/>
              </a:rPr>
              <a:t> fingers’. </a:t>
            </a:r>
          </a:p>
          <a:p>
            <a:r>
              <a:rPr lang="en-GB" sz="1600" dirty="0">
                <a:latin typeface="Comic Sans MS" panose="030F0702030302020204" pitchFamily="66" charset="0"/>
              </a:rPr>
              <a:t>We are starting to encourage a 3 finger grip whenever they draw, write or mark make. </a:t>
            </a:r>
          </a:p>
          <a:p>
            <a:r>
              <a:rPr lang="en-GB" sz="1600" dirty="0">
                <a:latin typeface="Comic Sans MS" panose="030F0702030302020204" pitchFamily="66" charset="0"/>
              </a:rPr>
              <a:t>We say “1 2 3, pinch with me” as they pick up a pencil (video on Tapestry to watch). </a:t>
            </a:r>
          </a:p>
          <a:p>
            <a:r>
              <a:rPr lang="en-GB" sz="1600" dirty="0">
                <a:latin typeface="Comic Sans MS" panose="030F0702030302020204" pitchFamily="66" charset="0"/>
              </a:rPr>
              <a:t>Our first aim is to make sure all children can write their name. Please practise at home using the name cards we gave you. </a:t>
            </a:r>
          </a:p>
          <a:p>
            <a:r>
              <a:rPr lang="en-GB" sz="1600" dirty="0">
                <a:latin typeface="Comic Sans MS" panose="030F0702030302020204" pitchFamily="66" charset="0"/>
              </a:rPr>
              <a:t>Lots of fine motor games will help to strengthen their fingers and make them better at writing:</a:t>
            </a:r>
          </a:p>
          <a:p>
            <a:pPr lvl="1"/>
            <a:r>
              <a:rPr lang="en-GB" sz="1600" dirty="0">
                <a:latin typeface="Comic Sans MS" panose="030F0702030302020204" pitchFamily="66" charset="0"/>
              </a:rPr>
              <a:t>Lego</a:t>
            </a:r>
          </a:p>
          <a:p>
            <a:pPr lvl="1"/>
            <a:r>
              <a:rPr lang="en-GB" sz="1600" dirty="0">
                <a:latin typeface="Comic Sans MS" panose="030F0702030302020204" pitchFamily="66" charset="0"/>
              </a:rPr>
              <a:t>Tweezers</a:t>
            </a:r>
          </a:p>
          <a:p>
            <a:pPr lvl="1"/>
            <a:r>
              <a:rPr lang="en-GB" sz="1600" dirty="0">
                <a:latin typeface="Comic Sans MS" panose="030F0702030302020204" pitchFamily="66" charset="0"/>
              </a:rPr>
              <a:t>Playdough</a:t>
            </a:r>
          </a:p>
          <a:p>
            <a:pPr lvl="1"/>
            <a:r>
              <a:rPr lang="en-GB" sz="1600" dirty="0">
                <a:latin typeface="Comic Sans MS" panose="030F0702030302020204" pitchFamily="66" charset="0"/>
              </a:rPr>
              <a:t>Threading </a:t>
            </a:r>
          </a:p>
          <a:p>
            <a:pPr lvl="1"/>
            <a:r>
              <a:rPr lang="en-GB" sz="1600" dirty="0">
                <a:latin typeface="Comic Sans MS" panose="030F0702030302020204" pitchFamily="66" charset="0"/>
              </a:rPr>
              <a:t>Peg boards</a:t>
            </a:r>
          </a:p>
          <a:p>
            <a:pPr lvl="1"/>
            <a:r>
              <a:rPr lang="en-GB" sz="1600" dirty="0">
                <a:latin typeface="Comic Sans MS" panose="030F0702030302020204" pitchFamily="66" charset="0"/>
              </a:rPr>
              <a:t>Puzzles</a:t>
            </a:r>
          </a:p>
        </p:txBody>
      </p:sp>
      <p:sp>
        <p:nvSpPr>
          <p:cNvPr id="4" name="Rectangle 3"/>
          <p:cNvSpPr/>
          <p:nvPr/>
        </p:nvSpPr>
        <p:spPr>
          <a:xfrm>
            <a:off x="-15875" y="723503"/>
            <a:ext cx="9144000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4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</a:rPr>
              <a:t>Writing</a:t>
            </a:r>
          </a:p>
        </p:txBody>
      </p:sp>
      <p:pic>
        <p:nvPicPr>
          <p:cNvPr id="5" name="Picture 4" descr="Image result for lobster sebastian">
            <a:hlinkClick r:id="rId2"/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2093118"/>
            <a:ext cx="3336925" cy="40735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74316727"/>
      </p:ext>
    </p:extLst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953439"/>
            <a:ext cx="9144000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4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</a:rPr>
              <a:t>Class Mascots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23528" y="4485785"/>
            <a:ext cx="8712967" cy="24468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+mj-lt"/>
              </a:rPr>
              <a:t>Star of the week certificate – every Friday.</a:t>
            </a:r>
          </a:p>
          <a:p>
            <a:pPr algn="ctr"/>
            <a:r>
              <a:rPr lang="en-US" sz="2400" dirty="0">
                <a:latin typeface="+mj-lt"/>
              </a:rPr>
              <a:t>Chosen at random (everyone gets a turn).</a:t>
            </a:r>
          </a:p>
          <a:p>
            <a:pPr algn="ctr"/>
            <a:r>
              <a:rPr lang="en-US" sz="2400" dirty="0">
                <a:latin typeface="+mj-lt"/>
              </a:rPr>
              <a:t>That child will bring home the class mascot and a golden bookbag of books for the weekend. </a:t>
            </a:r>
          </a:p>
          <a:p>
            <a:pPr algn="ctr"/>
            <a:r>
              <a:rPr lang="en-US" sz="2400" dirty="0">
                <a:latin typeface="+mj-lt"/>
              </a:rPr>
              <a:t>Share the books together at home. </a:t>
            </a:r>
          </a:p>
          <a:p>
            <a:pPr algn="ctr"/>
            <a:r>
              <a:rPr lang="en-US" sz="2400" dirty="0">
                <a:latin typeface="+mj-lt"/>
              </a:rPr>
              <a:t>Please post photos on Tapestry for your child to show in class.</a:t>
            </a:r>
            <a:endParaRPr lang="en-GB" sz="2400" dirty="0">
              <a:latin typeface="+mj-lt"/>
            </a:endParaRPr>
          </a:p>
          <a:p>
            <a:pPr algn="ctr"/>
            <a:endParaRPr lang="en-GB" sz="900" dirty="0">
              <a:latin typeface="+mj-lt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9000"/>
          <a:stretch/>
        </p:blipFill>
        <p:spPr>
          <a:xfrm>
            <a:off x="4788025" y="1641574"/>
            <a:ext cx="2716330" cy="215607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09" t="29000" r="18808" b="14300"/>
          <a:stretch/>
        </p:blipFill>
        <p:spPr>
          <a:xfrm>
            <a:off x="2339752" y="1650297"/>
            <a:ext cx="1736193" cy="2232248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547474" y="3882545"/>
            <a:ext cx="14927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Ollie the Owl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5508104" y="3866076"/>
            <a:ext cx="15055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Rosie Rabbit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85168632"/>
      </p:ext>
    </p:extLst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-108520" y="502612"/>
            <a:ext cx="9144000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4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</a:rPr>
              <a:t>OPAL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67544" y="1051187"/>
            <a:ext cx="844335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+mj-lt"/>
              </a:rPr>
              <a:t>We are an OPAL school (outdoor play and learning).</a:t>
            </a:r>
          </a:p>
          <a:p>
            <a:pPr algn="ctr"/>
            <a:r>
              <a:rPr lang="en-US" sz="2400" dirty="0">
                <a:latin typeface="+mj-lt"/>
              </a:rPr>
              <a:t>Our pupils are trusted to manage risk and follow their own ideas at lunchtime, supported by adults where needed. </a:t>
            </a:r>
            <a:endParaRPr lang="en-GB" sz="2400" dirty="0">
              <a:latin typeface="+mj-lt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013" t="14300" r="31100"/>
          <a:stretch/>
        </p:blipFill>
        <p:spPr>
          <a:xfrm>
            <a:off x="6516216" y="2276872"/>
            <a:ext cx="2394679" cy="3429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1" y="2276872"/>
            <a:ext cx="3168352" cy="237626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8394" y="4653135"/>
            <a:ext cx="2809218" cy="210691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2EAAAE50-E8AC-4DF7-B30A-88148CBBE93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85064" y="2348880"/>
            <a:ext cx="2365961" cy="177447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E1B046F9-3918-4BA9-AF4F-0A0D437E5CB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67544" y="5122603"/>
            <a:ext cx="2286813" cy="1715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1949483"/>
      </p:ext>
    </p:extLst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953439"/>
            <a:ext cx="9144000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4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</a:rPr>
              <a:t>Supporting every child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19001" y="1772816"/>
            <a:ext cx="7161311" cy="47859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/>
              <a:t>Colour monster book to discuss emotions - great to use at home too</a:t>
            </a:r>
          </a:p>
          <a:p>
            <a:endParaRPr lang="en-GB" sz="2400" dirty="0"/>
          </a:p>
          <a:p>
            <a:r>
              <a:rPr lang="en-GB" sz="2400" dirty="0"/>
              <a:t>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dirty="0"/>
              <a:t>Set phrases to help your child communicate their needs at school: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000" dirty="0"/>
              <a:t>“Help me please”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000" dirty="0"/>
              <a:t>“Stop I don’t like it”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000" dirty="0"/>
              <a:t>“Can I go to the toilet?”</a:t>
            </a:r>
          </a:p>
          <a:p>
            <a:pPr lvl="1"/>
            <a:endParaRPr lang="en-US" sz="2000" dirty="0"/>
          </a:p>
          <a:p>
            <a:pPr marL="342900" lvl="1" indent="-342900">
              <a:buFont typeface="Arial" panose="020B0604020202020204" pitchFamily="34" charset="0"/>
              <a:buChar char="•"/>
            </a:pPr>
            <a:r>
              <a:rPr lang="en-US" sz="2400" dirty="0"/>
              <a:t>Teach your child to tell us straight away if something happens so we can help them (we will also have worry monsters in every class)</a:t>
            </a:r>
            <a:endParaRPr lang="en-GB" sz="2400" dirty="0"/>
          </a:p>
          <a:p>
            <a:pPr algn="ctr"/>
            <a:endParaRPr lang="en-GB" sz="900" dirty="0">
              <a:latin typeface="+mj-lt"/>
            </a:endParaRPr>
          </a:p>
        </p:txBody>
      </p:sp>
      <p:pic>
        <p:nvPicPr>
          <p:cNvPr id="1026" name="Picture 2" descr="https://images-na.ssl-images-amazon.com/images/I/51D-8DQi8OL._SY493_BO1,204,203,200_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1755554"/>
            <a:ext cx="1435047" cy="142069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05925960"/>
      </p:ext>
    </p:extLst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-108520" y="2564904"/>
            <a:ext cx="9144000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4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</a:rPr>
              <a:t>Any questions?</a:t>
            </a:r>
          </a:p>
        </p:txBody>
      </p:sp>
    </p:spTree>
    <p:extLst>
      <p:ext uri="{BB962C8B-B14F-4D97-AF65-F5344CB8AC3E}">
        <p14:creationId xmlns:p14="http://schemas.microsoft.com/office/powerpoint/2010/main" val="1405944816"/>
      </p:ext>
    </p:extLst>
  </p:cSld>
  <p:clrMapOvr>
    <a:masterClrMapping/>
  </p:clrMapOvr>
  <p:transition/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Flow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F49100"/>
    </a:hlink>
    <a:folHlink>
      <a:srgbClr val="85DFD0"/>
    </a:folHlink>
  </a:clrScheme>
</a:themeOverride>
</file>

<file path=ppt/theme/themeOverride2.xml><?xml version="1.0" encoding="utf-8"?>
<a:themeOverride xmlns:a="http://schemas.openxmlformats.org/drawingml/2006/main">
  <a:clrScheme name="Flow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F49100"/>
    </a:hlink>
    <a:folHlink>
      <a:srgbClr val="85DFD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4871</TotalTime>
  <Words>1085</Words>
  <Application>Microsoft Office PowerPoint</Application>
  <PresentationFormat>On-screen Show (4:3)</PresentationFormat>
  <Paragraphs>134</Paragraphs>
  <Slides>15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1" baseType="lpstr">
      <vt:lpstr>Arial</vt:lpstr>
      <vt:lpstr>Calibri</vt:lpstr>
      <vt:lpstr>Comic Sans MS</vt:lpstr>
      <vt:lpstr>Constantia</vt:lpstr>
      <vt:lpstr>Wingdings 2</vt:lpstr>
      <vt:lpstr>Flow</vt:lpstr>
      <vt:lpstr>Coffee Morning September 2026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Onslow Infant School  Parents Meeting for September 2010 Intake</dc:title>
  <dc:creator>head</dc:creator>
  <cp:lastModifiedBy>Amanda Lee</cp:lastModifiedBy>
  <cp:revision>261</cp:revision>
  <cp:lastPrinted>2017-06-30T09:57:30Z</cp:lastPrinted>
  <dcterms:created xsi:type="dcterms:W3CDTF">2010-06-22T10:41:14Z</dcterms:created>
  <dcterms:modified xsi:type="dcterms:W3CDTF">2026-09-22T15:16:44Z</dcterms:modified>
</cp:coreProperties>
</file>