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3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3480">
          <p15:clr>
            <a:srgbClr val="A4A3A4"/>
          </p15:clr>
        </p15:guide>
        <p15:guide id="2" pos="48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guide orient="horz" pos="3480"/>
        <p:guide pos="48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b14a00623a_0_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4" name="Google Shape;84;g2b14a00623a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2c7c14cb9f9_0_1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g2c7c14cb9f9_0_1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5" name="Google Shape;115;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2c7c14cb9f9_0_6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0" name="Google Shape;140;g2c7c14cb9f9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c7c14cb9f9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g2c7c14cb9f9_0_7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28d6c7c75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1" name="Google Shape;171;g328d6c7c758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328d6c7c758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g328d6c7c758_0_3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328d6c7c758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0" name="Google Shape;210;g328d6c7c758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328d6c7c758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g328d6c7c758_0_8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28d6c7c758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g328d6c7c758_0_10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328d6c7c758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0" name="Google Shape;270;g328d6c7c758_0_12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28d6c7c758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g328d6c7c758_0_16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328d6c7c758_0_1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0" name="Google Shape;310;g328d6c7c758_0_18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32b61e12018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g32b61e12018_0_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2b61e12018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1" name="Google Shape;361;g32b61e12018_0_5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32b61e12018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4" name="Google Shape;384;g32b61e12018_0_9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g32b61e12018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7" name="Google Shape;407;g32b61e12018_0_1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27" name="Google Shape;427;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32b61e12018_0_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9" name="Google Shape;449;g32b61e12018_0_1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32b61e12018_0_16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0" name="Google Shape;470;g32b61e12018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32b61e12018_0_1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2" name="Google Shape;492;g32b61e12018_0_18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32b61e12018_0_2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g32b61e12018_0_20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g32b61e12018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7" name="Google Shape;537;g32b61e12018_0_24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g32b61e12018_0_29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65" name="Google Shape;565;g32b61e12018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32b61e12018_0_3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32b61e12018_0_3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32b61e12018_0_3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5" name="Google Shape;605;g32b61e12018_0_34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2"/>
        <p:cNvGrpSpPr/>
        <p:nvPr/>
      </p:nvGrpSpPr>
      <p:grpSpPr>
        <a:xfrm>
          <a:off x="0" y="0"/>
          <a:ext cx="0" cy="0"/>
          <a:chOff x="0" y="0"/>
          <a:chExt cx="0" cy="0"/>
        </a:xfrm>
      </p:grpSpPr>
      <p:sp>
        <p:nvSpPr>
          <p:cNvPr id="623" name="Google Shape;623;g32b61e12018_0_3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4" name="Google Shape;624;g32b61e12018_0_36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g32b61e12018_0_3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6" name="Google Shape;646;g32b61e12018_0_38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g32b61e12018_0_4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6" name="Google Shape;666;g32b61e12018_0_40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32b61e12018_0_4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1" name="Google Shape;691;g32b61e12018_0_43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32b61e12018_0_4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0" name="Google Shape;710;g32b61e12018_0_49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32b61e12018_0_4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8" name="Google Shape;728;g32b61e12018_0_47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32b61e12018_0_5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8" name="Google Shape;748;g32b61e12018_0_52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OPAL Slide Master Blank" type="blank">
  <p:cSld name="BLANK">
    <p:spTree>
      <p:nvGrpSpPr>
        <p:cNvPr id="1" name="Shape 13"/>
        <p:cNvGrpSpPr/>
        <p:nvPr/>
      </p:nvGrpSpPr>
      <p:grpSpPr>
        <a:xfrm>
          <a:off x="0" y="0"/>
          <a:ext cx="0" cy="0"/>
          <a:chOff x="0" y="0"/>
          <a:chExt cx="0" cy="0"/>
        </a:xfrm>
      </p:grpSpPr>
      <p:sp>
        <p:nvSpPr>
          <p:cNvPr id="14" name="Google Shape;14;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9" name="Google Shape;19;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0" name="Google Shape;20;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tx">
  <p:cSld name="TITLE_AND_BODY">
    <p:spTree>
      <p:nvGrpSpPr>
        <p:cNvPr id="1" name="Shape 21"/>
        <p:cNvGrpSpPr/>
        <p:nvPr/>
      </p:nvGrpSpPr>
      <p:grpSpPr>
        <a:xfrm>
          <a:off x="0" y="0"/>
          <a:ext cx="0" cy="0"/>
          <a:chOff x="0" y="0"/>
          <a:chExt cx="0" cy="0"/>
        </a:xfrm>
      </p:grpSpPr>
      <p:sp>
        <p:nvSpPr>
          <p:cNvPr id="22" name="Google Shape;2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7" name="Google Shape;2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28" name="Google Shape;2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2" name="Google Shape;3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3" name="Google Shape;3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4" name="Google Shape;3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5"/>
        <p:cNvGrpSpPr/>
        <p:nvPr/>
      </p:nvGrpSpPr>
      <p:grpSpPr>
        <a:xfrm>
          <a:off x="0" y="0"/>
          <a:ext cx="0" cy="0"/>
          <a:chOff x="0" y="0"/>
          <a:chExt cx="0" cy="0"/>
        </a:xfrm>
      </p:grpSpPr>
      <p:sp>
        <p:nvSpPr>
          <p:cNvPr id="36" name="Google Shape;36;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9" name="Google Shape;39;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0" name="Google Shape;40;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9" name="Google Shape;4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0" name="Google Shape;5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sp>
        <p:nvSpPr>
          <p:cNvPr id="52" name="Google Shape;5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4" name="Google Shape;54;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5" name="Google Shape;55;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6"/>
        <p:cNvGrpSpPr/>
        <p:nvPr/>
      </p:nvGrpSpPr>
      <p:grpSpPr>
        <a:xfrm>
          <a:off x="0" y="0"/>
          <a:ext cx="0" cy="0"/>
          <a:chOff x="0" y="0"/>
          <a:chExt cx="0" cy="0"/>
        </a:xfrm>
      </p:grpSpPr>
      <p:sp>
        <p:nvSpPr>
          <p:cNvPr id="57" name="Google Shape;57;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9" name="Google Shape;59;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0" name="Google Shape;6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1" name="Google Shape;6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2" name="Google Shape;6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3"/>
        <p:cNvGrpSpPr/>
        <p:nvPr/>
      </p:nvGrpSpPr>
      <p:grpSpPr>
        <a:xfrm>
          <a:off x="0" y="0"/>
          <a:ext cx="0" cy="0"/>
          <a:chOff x="0" y="0"/>
          <a:chExt cx="0" cy="0"/>
        </a:xfrm>
      </p:grpSpPr>
      <p:sp>
        <p:nvSpPr>
          <p:cNvPr id="64" name="Google Shape;64;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1"/>
          <p:cNvSpPr>
            <a:spLocks noGrp="1"/>
          </p:cNvSpPr>
          <p:nvPr>
            <p:ph type="pic" idx="2"/>
          </p:nvPr>
        </p:nvSpPr>
        <p:spPr>
          <a:xfrm>
            <a:off x="5183188" y="987425"/>
            <a:ext cx="6172200" cy="4873625"/>
          </a:xfrm>
          <a:prstGeom prst="rect">
            <a:avLst/>
          </a:prstGeom>
          <a:noFill/>
          <a:ln>
            <a:noFill/>
          </a:ln>
        </p:spPr>
      </p:sp>
      <p:sp>
        <p:nvSpPr>
          <p:cNvPr id="66" name="Google Shape;66;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7" name="Google Shape;6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8" name="Google Shape;6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69" name="Google Shape;6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0"/>
        <p:cNvGrpSpPr/>
        <p:nvPr/>
      </p:nvGrpSpPr>
      <p:grpSpPr>
        <a:xfrm>
          <a:off x="0" y="0"/>
          <a:ext cx="0" cy="0"/>
          <a:chOff x="0" y="0"/>
          <a:chExt cx="0" cy="0"/>
        </a:xfrm>
      </p:grpSpPr>
      <p:sp>
        <p:nvSpPr>
          <p:cNvPr id="71" name="Google Shape;7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74" name="Google Shape;74;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75" name="Google Shape;75;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6"/>
        <p:cNvGrpSpPr/>
        <p:nvPr/>
      </p:nvGrpSpPr>
      <p:grpSpPr>
        <a:xfrm>
          <a:off x="0" y="0"/>
          <a:ext cx="0" cy="0"/>
          <a:chOff x="0" y="0"/>
          <a:chExt cx="0" cy="0"/>
        </a:xfrm>
      </p:grpSpPr>
      <p:sp>
        <p:nvSpPr>
          <p:cNvPr id="77" name="Google Shape;77;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0" name="Google Shape;80;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1" name="Google Shape;81;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png"/><Relationship Id="rId7" Type="http://schemas.openxmlformats.org/officeDocument/2006/relationships/image" Target="../media/image9.png"/><Relationship Id="rId12" Type="http://schemas.openxmlformats.org/officeDocument/2006/relationships/image" Target="../media/image14.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8.png"/><Relationship Id="rId11" Type="http://schemas.openxmlformats.org/officeDocument/2006/relationships/image" Target="../media/image13.jpg"/><Relationship Id="rId5" Type="http://schemas.openxmlformats.org/officeDocument/2006/relationships/image" Target="../media/image6.png"/><Relationship Id="rId10"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6.jp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1.jp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www.youtube.com/watch?v=cm7IfAEsjqI" TargetMode="Externa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4.jpg"/><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4.png"/><Relationship Id="rId7"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2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4.png"/><Relationship Id="rId7"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4.png"/><Relationship Id="rId7"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6.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7.jpg"/><Relationship Id="rId5" Type="http://schemas.openxmlformats.org/officeDocument/2006/relationships/image" Target="../media/image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6.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39.jpg"/><Relationship Id="rId5" Type="http://schemas.openxmlformats.org/officeDocument/2006/relationships/image" Target="../media/image6.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hse.gov.uk/entertainment/childs-play-statement.htm"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image" Target="../media/image40.png"/><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image" Target="../media/image41.jpg"/><Relationship Id="rId5" Type="http://schemas.openxmlformats.org/officeDocument/2006/relationships/image" Target="../media/image6.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42.jpg"/><Relationship Id="rId5" Type="http://schemas.openxmlformats.org/officeDocument/2006/relationships/image" Target="../media/image6.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45.jpg"/><Relationship Id="rId3" Type="http://schemas.openxmlformats.org/officeDocument/2006/relationships/image" Target="../media/image4.png"/><Relationship Id="rId7" Type="http://schemas.openxmlformats.org/officeDocument/2006/relationships/image" Target="../media/image44.jp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46.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6.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50.jpg"/><Relationship Id="rId3" Type="http://schemas.openxmlformats.org/officeDocument/2006/relationships/image" Target="../media/image4.png"/><Relationship Id="rId7" Type="http://schemas.openxmlformats.org/officeDocument/2006/relationships/image" Target="../media/image49.jp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48.jpg"/><Relationship Id="rId5" Type="http://schemas.openxmlformats.org/officeDocument/2006/relationships/image" Target="../media/image6.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51.jpg"/><Relationship Id="rId5" Type="http://schemas.openxmlformats.org/officeDocument/2006/relationships/image" Target="../media/image6.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52.png"/><Relationship Id="rId5" Type="http://schemas.openxmlformats.org/officeDocument/2006/relationships/image" Target="../media/image6.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53.jpg"/><Relationship Id="rId5" Type="http://schemas.openxmlformats.org/officeDocument/2006/relationships/image" Target="../media/image6.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54.jp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8538"/>
        </a:solidFill>
        <a:effectLst/>
      </p:bgPr>
    </p:bg>
    <p:spTree>
      <p:nvGrpSpPr>
        <p:cNvPr id="1" name="Shape 85"/>
        <p:cNvGrpSpPr/>
        <p:nvPr/>
      </p:nvGrpSpPr>
      <p:grpSpPr>
        <a:xfrm>
          <a:off x="0" y="0"/>
          <a:ext cx="0" cy="0"/>
          <a:chOff x="0" y="0"/>
          <a:chExt cx="0" cy="0"/>
        </a:xfrm>
      </p:grpSpPr>
      <p:pic>
        <p:nvPicPr>
          <p:cNvPr id="86" name="Google Shape;86;p14"/>
          <p:cNvPicPr preferRelativeResize="0"/>
          <p:nvPr/>
        </p:nvPicPr>
        <p:blipFill rotWithShape="1">
          <a:blip r:embed="rId3">
            <a:alphaModFix/>
          </a:blip>
          <a:srcRect t="7424" b="7432"/>
          <a:stretch/>
        </p:blipFill>
        <p:spPr>
          <a:xfrm>
            <a:off x="-3700" y="0"/>
            <a:ext cx="12192000" cy="6918748"/>
          </a:xfrm>
          <a:prstGeom prst="rect">
            <a:avLst/>
          </a:prstGeom>
          <a:noFill/>
          <a:ln>
            <a:noFill/>
          </a:ln>
        </p:spPr>
      </p:pic>
      <p:sp>
        <p:nvSpPr>
          <p:cNvPr id="87" name="Google Shape;87;p14"/>
          <p:cNvSpPr txBox="1"/>
          <p:nvPr/>
        </p:nvSpPr>
        <p:spPr>
          <a:xfrm>
            <a:off x="-3700" y="6088500"/>
            <a:ext cx="12192000" cy="8304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4400"/>
              <a:buFont typeface="Arial"/>
              <a:buNone/>
            </a:pPr>
            <a:r>
              <a:rPr lang="en-US" sz="4400" b="1">
                <a:solidFill>
                  <a:srgbClr val="05003F"/>
                </a:solidFill>
                <a:latin typeface="Calibri"/>
                <a:ea typeface="Calibri"/>
                <a:cs typeface="Calibri"/>
                <a:sym typeface="Calibri"/>
              </a:rPr>
              <a:t>Outdoor Play and Learning (OPAL)</a:t>
            </a:r>
            <a:endParaRPr sz="4400" b="0" i="0" u="none" strike="noStrike" cap="none">
              <a:solidFill>
                <a:srgbClr val="05003F"/>
              </a:solidFill>
              <a:latin typeface="Calibri"/>
              <a:ea typeface="Calibri"/>
              <a:cs typeface="Calibri"/>
              <a:sym typeface="Calibri"/>
            </a:endParaRPr>
          </a:p>
        </p:txBody>
      </p:sp>
      <p:grpSp>
        <p:nvGrpSpPr>
          <p:cNvPr id="88" name="Google Shape;88;p14"/>
          <p:cNvGrpSpPr/>
          <p:nvPr/>
        </p:nvGrpSpPr>
        <p:grpSpPr>
          <a:xfrm>
            <a:off x="0" y="0"/>
            <a:ext cx="4623126" cy="1698906"/>
            <a:chOff x="0" y="1"/>
            <a:chExt cx="5724525" cy="2152421"/>
          </a:xfrm>
        </p:grpSpPr>
        <p:pic>
          <p:nvPicPr>
            <p:cNvPr id="89" name="Google Shape;89;p14" descr="A picture containing drawing&#10;&#10;Description automatically generated"/>
            <p:cNvPicPr preferRelativeResize="0"/>
            <p:nvPr/>
          </p:nvPicPr>
          <p:blipFill rotWithShape="1">
            <a:blip r:embed="rId4">
              <a:alphaModFix/>
            </a:blip>
            <a:srcRect/>
            <a:stretch/>
          </p:blipFill>
          <p:spPr>
            <a:xfrm>
              <a:off x="0" y="1"/>
              <a:ext cx="5724525" cy="2152421"/>
            </a:xfrm>
            <a:prstGeom prst="rect">
              <a:avLst/>
            </a:prstGeom>
            <a:noFill/>
            <a:ln>
              <a:noFill/>
            </a:ln>
          </p:spPr>
        </p:pic>
        <p:sp>
          <p:nvSpPr>
            <p:cNvPr id="90" name="Google Shape;90;p14"/>
            <p:cNvSpPr/>
            <p:nvPr/>
          </p:nvSpPr>
          <p:spPr>
            <a:xfrm>
              <a:off x="510375" y="179775"/>
              <a:ext cx="2058900" cy="16965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91" name="Google Shape;91;p14"/>
            <p:cNvPicPr preferRelativeResize="0"/>
            <p:nvPr/>
          </p:nvPicPr>
          <p:blipFill rotWithShape="1">
            <a:blip r:embed="rId5">
              <a:alphaModFix/>
            </a:blip>
            <a:srcRect/>
            <a:stretch/>
          </p:blipFill>
          <p:spPr>
            <a:xfrm>
              <a:off x="670475" y="286078"/>
              <a:ext cx="1509575" cy="1543200"/>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5"/>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97" name="Google Shape;97;p15"/>
          <p:cNvGrpSpPr/>
          <p:nvPr/>
        </p:nvGrpSpPr>
        <p:grpSpPr>
          <a:xfrm>
            <a:off x="-10125" y="5486400"/>
            <a:ext cx="12202125" cy="1371600"/>
            <a:chOff x="-10125" y="5486400"/>
            <a:chExt cx="12202125" cy="1371600"/>
          </a:xfrm>
        </p:grpSpPr>
        <p:sp>
          <p:nvSpPr>
            <p:cNvPr id="98" name="Google Shape;98;p15"/>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99" name="Google Shape;99;p15"/>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00" name="Google Shape;100;p15"/>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
          <p:nvSpPr>
            <p:cNvPr id="101" name="Google Shape;101;p15"/>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102" name="Google Shape;102;p15"/>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103" name="Google Shape;103;p15"/>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104" name="Google Shape;104;p15"/>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105" name="Google Shape;105;p15"/>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106" name="Google Shape;106;p15"/>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107" name="Google Shape;107;p15"/>
            <p:cNvPicPr preferRelativeResize="0"/>
            <p:nvPr/>
          </p:nvPicPr>
          <p:blipFill rotWithShape="1">
            <a:blip r:embed="rId5">
              <a:alphaModFix/>
            </a:blip>
            <a:srcRect l="15559" t="21279" r="22104" b="17624"/>
            <a:stretch/>
          </p:blipFill>
          <p:spPr>
            <a:xfrm>
              <a:off x="9587650" y="6546423"/>
              <a:ext cx="204045" cy="204045"/>
            </a:xfrm>
            <a:prstGeom prst="rect">
              <a:avLst/>
            </a:prstGeom>
            <a:noFill/>
            <a:ln>
              <a:noFill/>
            </a:ln>
          </p:spPr>
        </p:pic>
      </p:grpSp>
      <p:sp>
        <p:nvSpPr>
          <p:cNvPr id="108" name="Google Shape;108;p15"/>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09" name="Google Shape;109;p15"/>
          <p:cNvSpPr txBox="1"/>
          <p:nvPr/>
        </p:nvSpPr>
        <p:spPr>
          <a:xfrm>
            <a:off x="589200" y="614875"/>
            <a:ext cx="5258100" cy="692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900" b="1">
                <a:solidFill>
                  <a:srgbClr val="05003F"/>
                </a:solidFill>
                <a:latin typeface="Calibri"/>
                <a:ea typeface="Calibri"/>
                <a:cs typeface="Calibri"/>
                <a:sym typeface="Calibri"/>
              </a:rPr>
              <a:t>Do we know it works?</a:t>
            </a:r>
            <a:endParaRPr sz="3900" b="0" i="0" u="none" strike="noStrike" cap="none">
              <a:solidFill>
                <a:srgbClr val="05003F"/>
              </a:solidFill>
              <a:latin typeface="Calibri"/>
              <a:ea typeface="Calibri"/>
              <a:cs typeface="Calibri"/>
              <a:sym typeface="Calibri"/>
            </a:endParaRPr>
          </a:p>
        </p:txBody>
      </p:sp>
      <p:sp>
        <p:nvSpPr>
          <p:cNvPr id="110" name="Google Shape;110;p15"/>
          <p:cNvSpPr txBox="1"/>
          <p:nvPr/>
        </p:nvSpPr>
        <p:spPr>
          <a:xfrm>
            <a:off x="589205" y="1392050"/>
            <a:ext cx="7209300" cy="281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2000">
                <a:solidFill>
                  <a:schemeClr val="dk1"/>
                </a:solidFill>
                <a:latin typeface="Calibri"/>
                <a:ea typeface="Calibri"/>
                <a:cs typeface="Calibri"/>
                <a:sym typeface="Calibri"/>
              </a:rPr>
              <a:t>OPAL is a UK and world leader in supporting schools to improve the quality of children’s play.</a:t>
            </a:r>
            <a:endParaRPr sz="20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20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2000" b="1">
                <a:latin typeface="Calibri"/>
                <a:ea typeface="Calibri"/>
                <a:cs typeface="Calibri"/>
                <a:sym typeface="Calibri"/>
              </a:rPr>
              <a:t>Our mission is for every primary school child to have an amazing playtime, every day, with no exceptions!</a:t>
            </a:r>
            <a:endParaRPr sz="2000" b="1">
              <a:latin typeface="Calibri"/>
              <a:ea typeface="Calibri"/>
              <a:cs typeface="Calibri"/>
              <a:sym typeface="Calibri"/>
            </a:endParaRPr>
          </a:p>
          <a:p>
            <a:pPr marL="0" lvl="0" indent="0" algn="l" rtl="0">
              <a:lnSpc>
                <a:spcPct val="115000"/>
              </a:lnSpc>
              <a:spcBef>
                <a:spcPts val="0"/>
              </a:spcBef>
              <a:spcAft>
                <a:spcPts val="0"/>
              </a:spcAft>
              <a:buNone/>
            </a:pPr>
            <a:endParaRPr sz="20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2000" b="1">
                <a:solidFill>
                  <a:schemeClr val="dk1"/>
                </a:solidFill>
                <a:latin typeface="Calibri"/>
                <a:ea typeface="Calibri"/>
                <a:cs typeface="Calibri"/>
                <a:sym typeface="Calibri"/>
              </a:rPr>
              <a:t>Our delivery</a:t>
            </a:r>
            <a:endParaRPr sz="2000" b="1">
              <a:solidFill>
                <a:schemeClr val="dk1"/>
              </a:solidFill>
              <a:latin typeface="Calibri"/>
              <a:ea typeface="Calibri"/>
              <a:cs typeface="Calibri"/>
              <a:sym typeface="Calibri"/>
            </a:endParaRPr>
          </a:p>
          <a:p>
            <a:pPr marL="457200" lvl="0" indent="-355600" algn="l" rtl="0">
              <a:lnSpc>
                <a:spcPct val="115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Almost 2,000 schools and over 2 million children have benefited;</a:t>
            </a:r>
            <a:endParaRPr sz="2000">
              <a:solidFill>
                <a:schemeClr val="dk1"/>
              </a:solidFill>
              <a:latin typeface="Calibri"/>
              <a:ea typeface="Calibri"/>
              <a:cs typeface="Calibri"/>
              <a:sym typeface="Calibri"/>
            </a:endParaRPr>
          </a:p>
          <a:p>
            <a:pPr marL="457200" lvl="0" indent="-355600" algn="l" rtl="0">
              <a:lnSpc>
                <a:spcPct val="115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Projects in Canada, New Zealand, Australia, France, Malaysia, the USA and Poland.</a:t>
            </a:r>
            <a:endParaRPr sz="2000">
              <a:solidFill>
                <a:schemeClr val="dk1"/>
              </a:solidFill>
              <a:latin typeface="Calibri"/>
              <a:ea typeface="Calibri"/>
              <a:cs typeface="Calibri"/>
              <a:sym typeface="Calibri"/>
            </a:endParaRPr>
          </a:p>
        </p:txBody>
      </p:sp>
      <p:sp>
        <p:nvSpPr>
          <p:cNvPr id="111" name="Google Shape;111;p15"/>
          <p:cNvSpPr txBox="1"/>
          <p:nvPr/>
        </p:nvSpPr>
        <p:spPr>
          <a:xfrm>
            <a:off x="1574925" y="5638800"/>
            <a:ext cx="7039800" cy="581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US" sz="1200">
                <a:solidFill>
                  <a:schemeClr val="dk1"/>
                </a:solidFill>
                <a:latin typeface="Calibri"/>
                <a:ea typeface="Calibri"/>
                <a:cs typeface="Calibri"/>
                <a:sym typeface="Calibri"/>
              </a:rPr>
              <a:t>Citations: National Children’s Bureau; Public Health England; All Party Parliamentary Group on Childhood; Cambridge University PEDAL (Play Education Development and Learning); Sport England. </a:t>
            </a:r>
            <a:endParaRPr sz="1200">
              <a:solidFill>
                <a:schemeClr val="dk1"/>
              </a:solidFill>
              <a:latin typeface="Calibri"/>
              <a:ea typeface="Calibri"/>
              <a:cs typeface="Calibri"/>
              <a:sym typeface="Calibri"/>
            </a:endParaRPr>
          </a:p>
        </p:txBody>
      </p:sp>
      <p:pic>
        <p:nvPicPr>
          <p:cNvPr id="112" name="Google Shape;112;p15"/>
          <p:cNvPicPr preferRelativeResize="0"/>
          <p:nvPr/>
        </p:nvPicPr>
        <p:blipFill rotWithShape="1">
          <a:blip r:embed="rId6">
            <a:alphaModFix/>
          </a:blip>
          <a:srcRect/>
          <a:stretch/>
        </p:blipFill>
        <p:spPr>
          <a:xfrm>
            <a:off x="8313025" y="775775"/>
            <a:ext cx="3182700" cy="5187600"/>
          </a:xfrm>
          <a:prstGeom prst="roundRect">
            <a:avLst>
              <a:gd name="adj" fmla="val 16667"/>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6"/>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18" name="Google Shape;118;p16"/>
          <p:cNvGrpSpPr/>
          <p:nvPr/>
        </p:nvGrpSpPr>
        <p:grpSpPr>
          <a:xfrm>
            <a:off x="1200" y="5486400"/>
            <a:ext cx="12190800" cy="1371600"/>
            <a:chOff x="1200" y="5486400"/>
            <a:chExt cx="12190800" cy="1371600"/>
          </a:xfrm>
        </p:grpSpPr>
        <p:sp>
          <p:nvSpPr>
            <p:cNvPr id="119" name="Google Shape;119;p16"/>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20" name="Google Shape;120;p16"/>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21" name="Google Shape;121;p16"/>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122" name="Google Shape;122;p16"/>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123" name="Google Shape;123;p16"/>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124" name="Google Shape;124;p16"/>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125" name="Google Shape;125;p16"/>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126" name="Google Shape;126;p16"/>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127" name="Google Shape;127;p16"/>
            <p:cNvPicPr preferRelativeResize="0"/>
            <p:nvPr/>
          </p:nvPicPr>
          <p:blipFill rotWithShape="1">
            <a:blip r:embed="rId5">
              <a:alphaModFix/>
            </a:blip>
            <a:srcRect l="15559" t="21279" r="22104" b="17624"/>
            <a:stretch/>
          </p:blipFill>
          <p:spPr>
            <a:xfrm>
              <a:off x="9587650" y="6546423"/>
              <a:ext cx="204045" cy="204045"/>
            </a:xfrm>
            <a:prstGeom prst="rect">
              <a:avLst/>
            </a:prstGeom>
            <a:noFill/>
            <a:ln>
              <a:noFill/>
            </a:ln>
          </p:spPr>
        </p:pic>
      </p:grpSp>
      <p:sp>
        <p:nvSpPr>
          <p:cNvPr id="128" name="Google Shape;128;p16"/>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29" name="Google Shape;129;p16"/>
          <p:cNvSpPr txBox="1"/>
          <p:nvPr/>
        </p:nvSpPr>
        <p:spPr>
          <a:xfrm>
            <a:off x="571950" y="741975"/>
            <a:ext cx="6927600" cy="661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700" b="1">
                <a:solidFill>
                  <a:srgbClr val="05003F"/>
                </a:solidFill>
                <a:latin typeface="Calibri"/>
                <a:ea typeface="Calibri"/>
                <a:cs typeface="Calibri"/>
                <a:sym typeface="Calibri"/>
              </a:rPr>
              <a:t>Outdoor play in primary schools</a:t>
            </a:r>
            <a:endParaRPr sz="3700" b="0" i="0" u="none" strike="noStrike" cap="none">
              <a:solidFill>
                <a:srgbClr val="05003F"/>
              </a:solidFill>
              <a:latin typeface="Calibri"/>
              <a:ea typeface="Calibri"/>
              <a:cs typeface="Calibri"/>
              <a:sym typeface="Calibri"/>
            </a:endParaRPr>
          </a:p>
        </p:txBody>
      </p:sp>
      <p:pic>
        <p:nvPicPr>
          <p:cNvPr id="130" name="Google Shape;130;p16"/>
          <p:cNvPicPr preferRelativeResize="0"/>
          <p:nvPr/>
        </p:nvPicPr>
        <p:blipFill rotWithShape="1">
          <a:blip r:embed="rId6">
            <a:alphaModFix/>
          </a:blip>
          <a:srcRect/>
          <a:stretch/>
        </p:blipFill>
        <p:spPr>
          <a:xfrm rot="792328">
            <a:off x="9325245" y="1026482"/>
            <a:ext cx="2597234" cy="1037761"/>
          </a:xfrm>
          <a:prstGeom prst="rect">
            <a:avLst/>
          </a:prstGeom>
          <a:noFill/>
          <a:ln w="9525" cap="flat" cmpd="sng">
            <a:solidFill>
              <a:srgbClr val="F05863"/>
            </a:solidFill>
            <a:prstDash val="solid"/>
            <a:round/>
            <a:headEnd type="none" w="sm" len="sm"/>
            <a:tailEnd type="none" w="sm" len="sm"/>
          </a:ln>
        </p:spPr>
      </p:pic>
      <p:pic>
        <p:nvPicPr>
          <p:cNvPr id="131" name="Google Shape;131;p16"/>
          <p:cNvPicPr preferRelativeResize="0"/>
          <p:nvPr/>
        </p:nvPicPr>
        <p:blipFill rotWithShape="1">
          <a:blip r:embed="rId7">
            <a:alphaModFix/>
          </a:blip>
          <a:srcRect/>
          <a:stretch/>
        </p:blipFill>
        <p:spPr>
          <a:xfrm>
            <a:off x="990524" y="1588837"/>
            <a:ext cx="2317626" cy="3680325"/>
          </a:xfrm>
          <a:prstGeom prst="rect">
            <a:avLst/>
          </a:prstGeom>
          <a:noFill/>
          <a:ln>
            <a:noFill/>
          </a:ln>
        </p:spPr>
      </p:pic>
      <p:pic>
        <p:nvPicPr>
          <p:cNvPr id="132" name="Google Shape;132;p16"/>
          <p:cNvPicPr preferRelativeResize="0"/>
          <p:nvPr/>
        </p:nvPicPr>
        <p:blipFill rotWithShape="1">
          <a:blip r:embed="rId8">
            <a:alphaModFix/>
          </a:blip>
          <a:srcRect/>
          <a:stretch/>
        </p:blipFill>
        <p:spPr>
          <a:xfrm>
            <a:off x="8090502" y="3243509"/>
            <a:ext cx="3909275" cy="2651492"/>
          </a:xfrm>
          <a:prstGeom prst="rect">
            <a:avLst/>
          </a:prstGeom>
          <a:noFill/>
          <a:ln>
            <a:noFill/>
          </a:ln>
        </p:spPr>
      </p:pic>
      <p:pic>
        <p:nvPicPr>
          <p:cNvPr id="133" name="Google Shape;133;p16"/>
          <p:cNvPicPr preferRelativeResize="0"/>
          <p:nvPr/>
        </p:nvPicPr>
        <p:blipFill rotWithShape="1">
          <a:blip r:embed="rId9">
            <a:alphaModFix/>
          </a:blip>
          <a:srcRect/>
          <a:stretch/>
        </p:blipFill>
        <p:spPr>
          <a:xfrm>
            <a:off x="5231980" y="4802743"/>
            <a:ext cx="934690" cy="1247900"/>
          </a:xfrm>
          <a:prstGeom prst="rect">
            <a:avLst/>
          </a:prstGeom>
          <a:noFill/>
          <a:ln>
            <a:noFill/>
          </a:ln>
        </p:spPr>
      </p:pic>
      <p:pic>
        <p:nvPicPr>
          <p:cNvPr id="134" name="Google Shape;134;p16"/>
          <p:cNvPicPr preferRelativeResize="0"/>
          <p:nvPr/>
        </p:nvPicPr>
        <p:blipFill rotWithShape="1">
          <a:blip r:embed="rId10">
            <a:alphaModFix/>
          </a:blip>
          <a:srcRect/>
          <a:stretch/>
        </p:blipFill>
        <p:spPr>
          <a:xfrm>
            <a:off x="6631884" y="4567733"/>
            <a:ext cx="1172252" cy="1482906"/>
          </a:xfrm>
          <a:prstGeom prst="rect">
            <a:avLst/>
          </a:prstGeom>
          <a:noFill/>
          <a:ln>
            <a:noFill/>
          </a:ln>
        </p:spPr>
      </p:pic>
      <p:pic>
        <p:nvPicPr>
          <p:cNvPr id="135" name="Google Shape;135;p16" descr="Image result for erasmus +"/>
          <p:cNvPicPr preferRelativeResize="0"/>
          <p:nvPr/>
        </p:nvPicPr>
        <p:blipFill rotWithShape="1">
          <a:blip r:embed="rId11">
            <a:alphaModFix/>
          </a:blip>
          <a:srcRect/>
          <a:stretch/>
        </p:blipFill>
        <p:spPr>
          <a:xfrm>
            <a:off x="2051238" y="5454195"/>
            <a:ext cx="2656682" cy="596464"/>
          </a:xfrm>
          <a:prstGeom prst="rect">
            <a:avLst/>
          </a:prstGeom>
          <a:noFill/>
          <a:ln>
            <a:noFill/>
          </a:ln>
        </p:spPr>
      </p:pic>
      <p:pic>
        <p:nvPicPr>
          <p:cNvPr id="136" name="Google Shape;136;p16" descr="A white rectangular sign with blue text&#10;&#10;Description automatically generated"/>
          <p:cNvPicPr preferRelativeResize="0"/>
          <p:nvPr/>
        </p:nvPicPr>
        <p:blipFill rotWithShape="1">
          <a:blip r:embed="rId12">
            <a:alphaModFix/>
          </a:blip>
          <a:srcRect/>
          <a:stretch/>
        </p:blipFill>
        <p:spPr>
          <a:xfrm>
            <a:off x="3670872" y="1897012"/>
            <a:ext cx="4056900" cy="2389087"/>
          </a:xfrm>
          <a:prstGeom prst="rect">
            <a:avLst/>
          </a:prstGeom>
          <a:noFill/>
          <a:ln>
            <a:noFill/>
          </a:ln>
        </p:spPr>
      </p:pic>
      <p:sp>
        <p:nvSpPr>
          <p:cNvPr id="137" name="Google Shape;137;p16"/>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8538"/>
        </a:solidFill>
        <a:effectLst/>
      </p:bgPr>
    </p:bg>
    <p:spTree>
      <p:nvGrpSpPr>
        <p:cNvPr id="1" name="Shape 141"/>
        <p:cNvGrpSpPr/>
        <p:nvPr/>
      </p:nvGrpSpPr>
      <p:grpSpPr>
        <a:xfrm>
          <a:off x="0" y="0"/>
          <a:ext cx="0" cy="0"/>
          <a:chOff x="0" y="0"/>
          <a:chExt cx="0" cy="0"/>
        </a:xfrm>
      </p:grpSpPr>
      <p:pic>
        <p:nvPicPr>
          <p:cNvPr id="142" name="Google Shape;142;p17"/>
          <p:cNvPicPr preferRelativeResize="0"/>
          <p:nvPr/>
        </p:nvPicPr>
        <p:blipFill rotWithShape="1">
          <a:blip r:embed="rId3">
            <a:alphaModFix/>
          </a:blip>
          <a:srcRect l="-482" t="15604" r="-140"/>
          <a:stretch/>
        </p:blipFill>
        <p:spPr>
          <a:xfrm flipH="1">
            <a:off x="-1" y="0"/>
            <a:ext cx="12268201" cy="6857999"/>
          </a:xfrm>
          <a:prstGeom prst="rect">
            <a:avLst/>
          </a:prstGeom>
          <a:noFill/>
          <a:ln>
            <a:noFill/>
          </a:ln>
        </p:spPr>
      </p:pic>
      <p:sp>
        <p:nvSpPr>
          <p:cNvPr id="143" name="Google Shape;143;p17"/>
          <p:cNvSpPr txBox="1"/>
          <p:nvPr/>
        </p:nvSpPr>
        <p:spPr>
          <a:xfrm>
            <a:off x="667800" y="5524500"/>
            <a:ext cx="10856400" cy="769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en-US" sz="4400" b="1">
                <a:solidFill>
                  <a:schemeClr val="lt1"/>
                </a:solidFill>
                <a:latin typeface="Calibri"/>
                <a:ea typeface="Calibri"/>
                <a:cs typeface="Calibri"/>
                <a:sym typeface="Calibri"/>
              </a:rPr>
              <a:t>Amazing playtimes, for every child, every day</a:t>
            </a:r>
            <a:endParaRPr sz="4400" b="0" i="0" u="none" strike="noStrike" cap="none">
              <a:solidFill>
                <a:schemeClr val="lt1"/>
              </a:solidFill>
              <a:latin typeface="Calibri"/>
              <a:ea typeface="Calibri"/>
              <a:cs typeface="Calibri"/>
              <a:sym typeface="Calibri"/>
            </a:endParaRPr>
          </a:p>
        </p:txBody>
      </p:sp>
      <p:grpSp>
        <p:nvGrpSpPr>
          <p:cNvPr id="144" name="Google Shape;144;p17"/>
          <p:cNvGrpSpPr/>
          <p:nvPr/>
        </p:nvGrpSpPr>
        <p:grpSpPr>
          <a:xfrm>
            <a:off x="0" y="1"/>
            <a:ext cx="5724525" cy="2152421"/>
            <a:chOff x="0" y="1"/>
            <a:chExt cx="5724525" cy="2152421"/>
          </a:xfrm>
        </p:grpSpPr>
        <p:pic>
          <p:nvPicPr>
            <p:cNvPr id="145" name="Google Shape;145;p17" descr="A picture containing drawing&#10;&#10;Description automatically generated"/>
            <p:cNvPicPr preferRelativeResize="0"/>
            <p:nvPr/>
          </p:nvPicPr>
          <p:blipFill rotWithShape="1">
            <a:blip r:embed="rId4">
              <a:alphaModFix/>
            </a:blip>
            <a:srcRect/>
            <a:stretch/>
          </p:blipFill>
          <p:spPr>
            <a:xfrm>
              <a:off x="0" y="1"/>
              <a:ext cx="5724525" cy="2152421"/>
            </a:xfrm>
            <a:prstGeom prst="rect">
              <a:avLst/>
            </a:prstGeom>
            <a:noFill/>
            <a:ln>
              <a:noFill/>
            </a:ln>
          </p:spPr>
        </p:pic>
        <p:sp>
          <p:nvSpPr>
            <p:cNvPr id="146" name="Google Shape;146;p17"/>
            <p:cNvSpPr/>
            <p:nvPr/>
          </p:nvSpPr>
          <p:spPr>
            <a:xfrm>
              <a:off x="510375" y="179775"/>
              <a:ext cx="2058900" cy="16965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147" name="Google Shape;147;p17"/>
            <p:cNvPicPr preferRelativeResize="0"/>
            <p:nvPr/>
          </p:nvPicPr>
          <p:blipFill rotWithShape="1">
            <a:blip r:embed="rId5">
              <a:alphaModFix/>
            </a:blip>
            <a:srcRect/>
            <a:stretch/>
          </p:blipFill>
          <p:spPr>
            <a:xfrm>
              <a:off x="670475" y="286078"/>
              <a:ext cx="1509575" cy="1543200"/>
            </a:xfrm>
            <a:prstGeom prst="rect">
              <a:avLst/>
            </a:prstGeom>
            <a:noFill/>
            <a:ln>
              <a:noFill/>
            </a:ln>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pic>
        <p:nvPicPr>
          <p:cNvPr id="152" name="Google Shape;152;p18"/>
          <p:cNvPicPr preferRelativeResize="0"/>
          <p:nvPr/>
        </p:nvPicPr>
        <p:blipFill rotWithShape="1">
          <a:blip r:embed="rId3">
            <a:alphaModFix/>
          </a:blip>
          <a:srcRect l="31757" r="-25163"/>
          <a:stretch/>
        </p:blipFill>
        <p:spPr>
          <a:xfrm>
            <a:off x="-10125" y="0"/>
            <a:ext cx="9611325" cy="6858002"/>
          </a:xfrm>
          <a:prstGeom prst="rect">
            <a:avLst/>
          </a:prstGeom>
          <a:noFill/>
          <a:ln>
            <a:noFill/>
          </a:ln>
        </p:spPr>
      </p:pic>
      <p:sp>
        <p:nvSpPr>
          <p:cNvPr id="153" name="Google Shape;153;p18"/>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154" name="Google Shape;154;p18"/>
          <p:cNvPicPr preferRelativeResize="0"/>
          <p:nvPr/>
        </p:nvPicPr>
        <p:blipFill rotWithShape="1">
          <a:blip r:embed="rId4">
            <a:alphaModFix/>
          </a:blip>
          <a:srcRect t="6203" r="5739" b="6535"/>
          <a:stretch/>
        </p:blipFill>
        <p:spPr>
          <a:xfrm>
            <a:off x="4060130" y="533400"/>
            <a:ext cx="8131870" cy="6327650"/>
          </a:xfrm>
          <a:prstGeom prst="rect">
            <a:avLst/>
          </a:prstGeom>
          <a:noFill/>
          <a:ln>
            <a:noFill/>
          </a:ln>
        </p:spPr>
      </p:pic>
      <p:sp>
        <p:nvSpPr>
          <p:cNvPr id="155" name="Google Shape;155;p18"/>
          <p:cNvSpPr txBox="1"/>
          <p:nvPr/>
        </p:nvSpPr>
        <p:spPr>
          <a:xfrm>
            <a:off x="6214625" y="1459975"/>
            <a:ext cx="5361000" cy="12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Childhood has changed – children have not!</a:t>
            </a:r>
            <a:endParaRPr sz="3600" b="1" i="0" u="none" strike="noStrike" cap="none">
              <a:solidFill>
                <a:srgbClr val="05003F"/>
              </a:solidFill>
              <a:latin typeface="Calibri"/>
              <a:ea typeface="Calibri"/>
              <a:cs typeface="Calibri"/>
              <a:sym typeface="Calibri"/>
            </a:endParaRPr>
          </a:p>
        </p:txBody>
      </p:sp>
      <p:sp>
        <p:nvSpPr>
          <p:cNvPr id="156" name="Google Shape;156;p18"/>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57" name="Google Shape;157;p18"/>
          <p:cNvSpPr txBox="1"/>
          <p:nvPr/>
        </p:nvSpPr>
        <p:spPr>
          <a:xfrm>
            <a:off x="6302900" y="2850975"/>
            <a:ext cx="5272800" cy="2258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3000">
                <a:solidFill>
                  <a:schemeClr val="dk1"/>
                </a:solidFill>
                <a:latin typeface="Calibri"/>
                <a:ea typeface="Calibri"/>
                <a:cs typeface="Calibri"/>
                <a:sym typeface="Calibri"/>
              </a:rPr>
              <a:t>Let’s think about play. </a:t>
            </a:r>
            <a:endParaRPr sz="30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3000">
                <a:solidFill>
                  <a:schemeClr val="dk1"/>
                </a:solidFill>
                <a:latin typeface="Calibri"/>
                <a:ea typeface="Calibri"/>
                <a:cs typeface="Calibri"/>
                <a:sym typeface="Calibri"/>
              </a:rPr>
              <a:t>At 10 years old…</a:t>
            </a:r>
            <a:endParaRPr sz="30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3000">
                <a:solidFill>
                  <a:schemeClr val="dk1"/>
                </a:solidFill>
                <a:latin typeface="Calibri"/>
                <a:ea typeface="Calibri"/>
                <a:cs typeface="Calibri"/>
                <a:sym typeface="Calibri"/>
              </a:rPr>
              <a:t>Where were you, who were you with, what were you up to?</a:t>
            </a:r>
            <a:endParaRPr sz="3000">
              <a:solidFill>
                <a:schemeClr val="dk1"/>
              </a:solidFill>
              <a:latin typeface="Calibri"/>
              <a:ea typeface="Calibri"/>
              <a:cs typeface="Calibri"/>
              <a:sym typeface="Calibri"/>
            </a:endParaRPr>
          </a:p>
          <a:p>
            <a:pPr marL="0" marR="0" lvl="0" indent="0" algn="l" rtl="0">
              <a:lnSpc>
                <a:spcPct val="115000"/>
              </a:lnSpc>
              <a:spcBef>
                <a:spcPts val="0"/>
              </a:spcBef>
              <a:spcAft>
                <a:spcPts val="0"/>
              </a:spcAft>
              <a:buNone/>
            </a:pPr>
            <a:endParaRPr sz="3000">
              <a:solidFill>
                <a:schemeClr val="dk1"/>
              </a:solidFill>
              <a:latin typeface="Calibri"/>
              <a:ea typeface="Calibri"/>
              <a:cs typeface="Calibri"/>
              <a:sym typeface="Calibri"/>
            </a:endParaRPr>
          </a:p>
        </p:txBody>
      </p:sp>
      <p:grpSp>
        <p:nvGrpSpPr>
          <p:cNvPr id="158" name="Google Shape;158;p18"/>
          <p:cNvGrpSpPr/>
          <p:nvPr/>
        </p:nvGrpSpPr>
        <p:grpSpPr>
          <a:xfrm>
            <a:off x="1200" y="5486400"/>
            <a:ext cx="12190800" cy="1371600"/>
            <a:chOff x="1200" y="5486400"/>
            <a:chExt cx="12190800" cy="1371600"/>
          </a:xfrm>
        </p:grpSpPr>
        <p:sp>
          <p:nvSpPr>
            <p:cNvPr id="159" name="Google Shape;159;p18"/>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60" name="Google Shape;160;p18"/>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61" name="Google Shape;161;p18"/>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162" name="Google Shape;162;p18"/>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163" name="Google Shape;163;p18"/>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164" name="Google Shape;164;p18"/>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165" name="Google Shape;165;p18"/>
            <p:cNvPicPr preferRelativeResize="0"/>
            <p:nvPr/>
          </p:nvPicPr>
          <p:blipFill rotWithShape="1">
            <a:blip r:embed="rId5">
              <a:alphaModFix/>
            </a:blip>
            <a:srcRect/>
            <a:stretch/>
          </p:blipFill>
          <p:spPr>
            <a:xfrm>
              <a:off x="10739425" y="6553200"/>
              <a:ext cx="190501" cy="190499"/>
            </a:xfrm>
            <a:prstGeom prst="rect">
              <a:avLst/>
            </a:prstGeom>
            <a:noFill/>
            <a:ln>
              <a:noFill/>
            </a:ln>
          </p:spPr>
        </p:pic>
        <p:pic>
          <p:nvPicPr>
            <p:cNvPr id="166" name="Google Shape;166;p18"/>
            <p:cNvPicPr preferRelativeResize="0"/>
            <p:nvPr/>
          </p:nvPicPr>
          <p:blipFill rotWithShape="1">
            <a:blip r:embed="rId6">
              <a:alphaModFix/>
            </a:blip>
            <a:srcRect/>
            <a:stretch/>
          </p:blipFill>
          <p:spPr>
            <a:xfrm>
              <a:off x="304800" y="5486400"/>
              <a:ext cx="1371600" cy="1371600"/>
            </a:xfrm>
            <a:prstGeom prst="rect">
              <a:avLst/>
            </a:prstGeom>
            <a:noFill/>
            <a:ln>
              <a:noFill/>
            </a:ln>
          </p:spPr>
        </p:pic>
        <p:pic>
          <p:nvPicPr>
            <p:cNvPr id="167" name="Google Shape;167;p18"/>
            <p:cNvPicPr preferRelativeResize="0"/>
            <p:nvPr/>
          </p:nvPicPr>
          <p:blipFill rotWithShape="1">
            <a:blip r:embed="rId7">
              <a:alphaModFix/>
            </a:blip>
            <a:srcRect l="15559" t="21279" r="22104" b="17624"/>
            <a:stretch/>
          </p:blipFill>
          <p:spPr>
            <a:xfrm>
              <a:off x="9587650" y="6546423"/>
              <a:ext cx="204045" cy="204045"/>
            </a:xfrm>
            <a:prstGeom prst="rect">
              <a:avLst/>
            </a:prstGeom>
            <a:noFill/>
            <a:ln>
              <a:noFill/>
            </a:ln>
          </p:spPr>
        </p:pic>
      </p:grpSp>
      <p:sp>
        <p:nvSpPr>
          <p:cNvPr id="168" name="Google Shape;168;p18"/>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9"/>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74" name="Google Shape;174;p19"/>
          <p:cNvGrpSpPr/>
          <p:nvPr/>
        </p:nvGrpSpPr>
        <p:grpSpPr>
          <a:xfrm>
            <a:off x="1200" y="5486400"/>
            <a:ext cx="12190800" cy="1371600"/>
            <a:chOff x="1200" y="5486400"/>
            <a:chExt cx="12190800" cy="1371600"/>
          </a:xfrm>
        </p:grpSpPr>
        <p:sp>
          <p:nvSpPr>
            <p:cNvPr id="175" name="Google Shape;175;p19"/>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76" name="Google Shape;176;p19"/>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77" name="Google Shape;177;p19"/>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178" name="Google Shape;178;p19"/>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179" name="Google Shape;179;p19"/>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180" name="Google Shape;180;p19"/>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181" name="Google Shape;181;p19"/>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182" name="Google Shape;182;p19"/>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183" name="Google Shape;183;p19"/>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184" name="Google Shape;184;p19"/>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85" name="Google Shape;185;p19"/>
          <p:cNvSpPr txBox="1"/>
          <p:nvPr/>
        </p:nvSpPr>
        <p:spPr>
          <a:xfrm>
            <a:off x="630125" y="1184425"/>
            <a:ext cx="52581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Here’s a thought…</a:t>
            </a:r>
            <a:endParaRPr sz="3600" b="0" i="0" u="none" strike="noStrike" cap="none">
              <a:solidFill>
                <a:srgbClr val="05003F"/>
              </a:solidFill>
              <a:latin typeface="Calibri"/>
              <a:ea typeface="Calibri"/>
              <a:cs typeface="Calibri"/>
              <a:sym typeface="Calibri"/>
            </a:endParaRPr>
          </a:p>
        </p:txBody>
      </p:sp>
      <p:sp>
        <p:nvSpPr>
          <p:cNvPr id="186" name="Google Shape;186;p19"/>
          <p:cNvSpPr txBox="1"/>
          <p:nvPr/>
        </p:nvSpPr>
        <p:spPr>
          <a:xfrm>
            <a:off x="630125" y="2378200"/>
            <a:ext cx="4983900" cy="2397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900"/>
              <a:buFont typeface="Arial"/>
              <a:buNone/>
            </a:pPr>
            <a:r>
              <a:rPr lang="en-US" sz="2800">
                <a:solidFill>
                  <a:srgbClr val="111111"/>
                </a:solidFill>
                <a:latin typeface="Calibri"/>
                <a:ea typeface="Calibri"/>
                <a:cs typeface="Calibri"/>
                <a:sym typeface="Calibri"/>
              </a:rPr>
              <a:t>For a good quality of life, what does Lottie need?</a:t>
            </a:r>
            <a:endParaRPr sz="2800">
              <a:solidFill>
                <a:srgbClr val="111111"/>
              </a:solidFill>
              <a:latin typeface="Calibri"/>
              <a:ea typeface="Calibri"/>
              <a:cs typeface="Calibri"/>
              <a:sym typeface="Calibri"/>
            </a:endParaRPr>
          </a:p>
          <a:p>
            <a:pPr marL="0" marR="0" lvl="0" indent="0" algn="l" rtl="0">
              <a:lnSpc>
                <a:spcPct val="115000"/>
              </a:lnSpc>
              <a:spcBef>
                <a:spcPts val="0"/>
              </a:spcBef>
              <a:spcAft>
                <a:spcPts val="0"/>
              </a:spcAft>
              <a:buNone/>
            </a:pPr>
            <a:endParaRPr sz="3000">
              <a:solidFill>
                <a:srgbClr val="05003F"/>
              </a:solidFill>
              <a:latin typeface="Calibri"/>
              <a:ea typeface="Calibri"/>
              <a:cs typeface="Calibri"/>
              <a:sym typeface="Calibri"/>
            </a:endParaRPr>
          </a:p>
        </p:txBody>
      </p:sp>
      <p:pic>
        <p:nvPicPr>
          <p:cNvPr id="187" name="Google Shape;187;p19"/>
          <p:cNvPicPr preferRelativeResize="0"/>
          <p:nvPr/>
        </p:nvPicPr>
        <p:blipFill rotWithShape="1">
          <a:blip r:embed="rId6">
            <a:alphaModFix/>
          </a:blip>
          <a:srcRect t="2046" b="22143"/>
          <a:stretch/>
        </p:blipFill>
        <p:spPr>
          <a:xfrm>
            <a:off x="6420225" y="527588"/>
            <a:ext cx="5770574" cy="5802826"/>
          </a:xfrm>
          <a:prstGeom prst="rect">
            <a:avLst/>
          </a:prstGeom>
          <a:noFill/>
          <a:ln>
            <a:noFill/>
          </a:ln>
        </p:spPr>
      </p:pic>
      <p:sp>
        <p:nvSpPr>
          <p:cNvPr id="188" name="Google Shape;188;p19"/>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0"/>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194" name="Google Shape;194;p20"/>
          <p:cNvGrpSpPr/>
          <p:nvPr/>
        </p:nvGrpSpPr>
        <p:grpSpPr>
          <a:xfrm>
            <a:off x="1200" y="5486400"/>
            <a:ext cx="12190800" cy="1371600"/>
            <a:chOff x="1200" y="5486400"/>
            <a:chExt cx="12190800" cy="1371600"/>
          </a:xfrm>
        </p:grpSpPr>
        <p:sp>
          <p:nvSpPr>
            <p:cNvPr id="195" name="Google Shape;195;p20"/>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196" name="Google Shape;196;p20"/>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197" name="Google Shape;197;p20"/>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198" name="Google Shape;198;p20"/>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199" name="Google Shape;199;p20"/>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00" name="Google Shape;200;p20"/>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01" name="Google Shape;201;p20"/>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202" name="Google Shape;202;p20"/>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203" name="Google Shape;203;p20"/>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204" name="Google Shape;204;p20"/>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05" name="Google Shape;205;p20"/>
          <p:cNvSpPr txBox="1"/>
          <p:nvPr/>
        </p:nvSpPr>
        <p:spPr>
          <a:xfrm>
            <a:off x="630125" y="879625"/>
            <a:ext cx="10945500" cy="5355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2400"/>
              <a:buFont typeface="Arial"/>
              <a:buNone/>
            </a:pPr>
            <a:r>
              <a:rPr lang="en-US" sz="3200" b="1">
                <a:solidFill>
                  <a:srgbClr val="05003F"/>
                </a:solidFill>
                <a:latin typeface="Calibri"/>
                <a:ea typeface="Calibri"/>
                <a:cs typeface="Calibri"/>
                <a:sym typeface="Calibri"/>
              </a:rPr>
              <a:t>How does this enclosure meet the needs of the great apes?</a:t>
            </a:r>
            <a:endParaRPr sz="3200" b="1">
              <a:solidFill>
                <a:srgbClr val="05003F"/>
              </a:solidFill>
              <a:latin typeface="Calibri"/>
              <a:ea typeface="Calibri"/>
              <a:cs typeface="Calibri"/>
              <a:sym typeface="Calibri"/>
            </a:endParaRPr>
          </a:p>
        </p:txBody>
      </p:sp>
      <p:pic>
        <p:nvPicPr>
          <p:cNvPr id="206" name="Google Shape;206;p20"/>
          <p:cNvPicPr preferRelativeResize="0"/>
          <p:nvPr/>
        </p:nvPicPr>
        <p:blipFill rotWithShape="1">
          <a:blip r:embed="rId6">
            <a:alphaModFix/>
          </a:blip>
          <a:srcRect t="13012" b="10709"/>
          <a:stretch/>
        </p:blipFill>
        <p:spPr>
          <a:xfrm>
            <a:off x="1090750" y="1555864"/>
            <a:ext cx="10000374" cy="3789786"/>
          </a:xfrm>
          <a:prstGeom prst="rect">
            <a:avLst/>
          </a:prstGeom>
          <a:noFill/>
          <a:ln>
            <a:noFill/>
          </a:ln>
        </p:spPr>
      </p:pic>
      <p:sp>
        <p:nvSpPr>
          <p:cNvPr id="207" name="Google Shape;207;p20"/>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21"/>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13" name="Google Shape;213;p21"/>
          <p:cNvGrpSpPr/>
          <p:nvPr/>
        </p:nvGrpSpPr>
        <p:grpSpPr>
          <a:xfrm>
            <a:off x="1200" y="5486400"/>
            <a:ext cx="12190800" cy="1371600"/>
            <a:chOff x="1200" y="5486400"/>
            <a:chExt cx="12190800" cy="1371600"/>
          </a:xfrm>
        </p:grpSpPr>
        <p:sp>
          <p:nvSpPr>
            <p:cNvPr id="214" name="Google Shape;214;p21"/>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15" name="Google Shape;215;p21"/>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16" name="Google Shape;216;p21"/>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217" name="Google Shape;217;p21"/>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218" name="Google Shape;218;p21"/>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19" name="Google Shape;219;p21"/>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20" name="Google Shape;220;p21"/>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221" name="Google Shape;221;p21"/>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222" name="Google Shape;222;p21"/>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223" name="Google Shape;223;p21"/>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24" name="Google Shape;224;p21"/>
          <p:cNvSpPr txBox="1"/>
          <p:nvPr/>
        </p:nvSpPr>
        <p:spPr>
          <a:xfrm>
            <a:off x="623250" y="772075"/>
            <a:ext cx="10945500" cy="5355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2400"/>
              <a:buFont typeface="Arial"/>
              <a:buNone/>
            </a:pPr>
            <a:r>
              <a:rPr lang="en-US" sz="3200" b="1">
                <a:solidFill>
                  <a:srgbClr val="05003F"/>
                </a:solidFill>
                <a:latin typeface="Calibri"/>
                <a:ea typeface="Calibri"/>
                <a:cs typeface="Calibri"/>
                <a:sym typeface="Calibri"/>
              </a:rPr>
              <a:t>How does this meet the needs of children?</a:t>
            </a:r>
            <a:endParaRPr sz="3200" b="1">
              <a:solidFill>
                <a:srgbClr val="05003F"/>
              </a:solidFill>
              <a:latin typeface="Calibri"/>
              <a:ea typeface="Calibri"/>
              <a:cs typeface="Calibri"/>
              <a:sym typeface="Calibri"/>
            </a:endParaRPr>
          </a:p>
        </p:txBody>
      </p:sp>
      <p:pic>
        <p:nvPicPr>
          <p:cNvPr id="225" name="Google Shape;225;p21"/>
          <p:cNvPicPr preferRelativeResize="0"/>
          <p:nvPr/>
        </p:nvPicPr>
        <p:blipFill rotWithShape="1">
          <a:blip r:embed="rId6">
            <a:alphaModFix/>
          </a:blip>
          <a:srcRect b="24585"/>
          <a:stretch/>
        </p:blipFill>
        <p:spPr>
          <a:xfrm>
            <a:off x="989058" y="1497725"/>
            <a:ext cx="10203765" cy="3798526"/>
          </a:xfrm>
          <a:prstGeom prst="rect">
            <a:avLst/>
          </a:prstGeom>
          <a:noFill/>
          <a:ln>
            <a:noFill/>
          </a:ln>
        </p:spPr>
      </p:pic>
      <p:sp>
        <p:nvSpPr>
          <p:cNvPr id="226" name="Google Shape;226;p21"/>
          <p:cNvSpPr/>
          <p:nvPr/>
        </p:nvSpPr>
        <p:spPr>
          <a:xfrm>
            <a:off x="6561125" y="5069400"/>
            <a:ext cx="5214900" cy="910200"/>
          </a:xfrm>
          <a:prstGeom prst="rect">
            <a:avLst/>
          </a:prstGeom>
          <a:solidFill>
            <a:srgbClr val="EEEEEE"/>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US" sz="1800" b="1" i="0" u="none" strike="noStrike" cap="none">
                <a:solidFill>
                  <a:srgbClr val="000000"/>
                </a:solidFill>
                <a:latin typeface="Calibri"/>
                <a:ea typeface="Calibri"/>
                <a:cs typeface="Calibri"/>
                <a:sym typeface="Calibri"/>
              </a:rPr>
              <a:t>We are the gatekeepers of children’s experience: we can control, restrict or provide access, permission, time, space, and opportunities</a:t>
            </a:r>
            <a:endParaRPr sz="1800" b="1" i="0" u="none" strike="noStrike" cap="none">
              <a:solidFill>
                <a:srgbClr val="000000"/>
              </a:solidFill>
              <a:latin typeface="Calibri"/>
              <a:ea typeface="Calibri"/>
              <a:cs typeface="Calibri"/>
              <a:sym typeface="Calibri"/>
            </a:endParaRPr>
          </a:p>
        </p:txBody>
      </p:sp>
      <p:sp>
        <p:nvSpPr>
          <p:cNvPr id="227" name="Google Shape;227;p21"/>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2"/>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33" name="Google Shape;233;p22"/>
          <p:cNvGrpSpPr/>
          <p:nvPr/>
        </p:nvGrpSpPr>
        <p:grpSpPr>
          <a:xfrm>
            <a:off x="1200" y="5486400"/>
            <a:ext cx="12190800" cy="1371600"/>
            <a:chOff x="1200" y="5486400"/>
            <a:chExt cx="12190800" cy="1371600"/>
          </a:xfrm>
        </p:grpSpPr>
        <p:sp>
          <p:nvSpPr>
            <p:cNvPr id="234" name="Google Shape;234;p22"/>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35" name="Google Shape;235;p22"/>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36" name="Google Shape;236;p22"/>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237" name="Google Shape;237;p22"/>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238" name="Google Shape;238;p22"/>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39" name="Google Shape;239;p22"/>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40" name="Google Shape;240;p22"/>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241" name="Google Shape;241;p22"/>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242" name="Google Shape;242;p22"/>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243" name="Google Shape;243;p22"/>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44" name="Google Shape;244;p22"/>
          <p:cNvSpPr txBox="1"/>
          <p:nvPr/>
        </p:nvSpPr>
        <p:spPr>
          <a:xfrm>
            <a:off x="573750" y="952425"/>
            <a:ext cx="11044500" cy="5355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200" b="1">
                <a:solidFill>
                  <a:srgbClr val="05003F"/>
                </a:solidFill>
                <a:latin typeface="Calibri"/>
                <a:ea typeface="Calibri"/>
                <a:cs typeface="Calibri"/>
                <a:sym typeface="Calibri"/>
              </a:rPr>
              <a:t>Amazing playtime at St Michael's </a:t>
            </a:r>
            <a:r>
              <a:rPr lang="en-US" sz="3200" b="1">
                <a:solidFill>
                  <a:schemeClr val="dk1"/>
                </a:solidFill>
                <a:latin typeface="Calibri"/>
                <a:ea typeface="Calibri"/>
                <a:cs typeface="Calibri"/>
                <a:sym typeface="Calibri"/>
              </a:rPr>
              <a:t>– a </a:t>
            </a:r>
            <a:r>
              <a:rPr lang="en-US" sz="3200" b="1">
                <a:solidFill>
                  <a:srgbClr val="05003F"/>
                </a:solidFill>
                <a:latin typeface="Calibri"/>
                <a:ea typeface="Calibri"/>
                <a:cs typeface="Calibri"/>
                <a:sym typeface="Calibri"/>
              </a:rPr>
              <a:t>platinum OPAL school</a:t>
            </a:r>
            <a:endParaRPr sz="3200" b="1">
              <a:solidFill>
                <a:srgbClr val="05003F"/>
              </a:solidFill>
              <a:latin typeface="Calibri"/>
              <a:ea typeface="Calibri"/>
              <a:cs typeface="Calibri"/>
              <a:sym typeface="Calibri"/>
            </a:endParaRPr>
          </a:p>
        </p:txBody>
      </p:sp>
      <p:pic>
        <p:nvPicPr>
          <p:cNvPr id="245" name="Google Shape;245;p22" descr="This video was shot over one 45 minute playtime at St MIchael's Catholic Primary School in Surrey after 18 months of working with OPAL Outdoor Play and Learning using the OPAL Primary Programme.&#10;Read more about OPAL's technique's in Creating Excellence in Primary School Playtimes by Michael Follett or visit outdoorplayandlearning.org.uk" title="Amazing Primary Playtime at St Michael's  OPAL Platinum School">
            <a:hlinkClick r:id="rId6"/>
          </p:cNvPr>
          <p:cNvPicPr preferRelativeResize="0"/>
          <p:nvPr/>
        </p:nvPicPr>
        <p:blipFill rotWithShape="1">
          <a:blip r:embed="rId7">
            <a:alphaModFix/>
          </a:blip>
          <a:srcRect/>
          <a:stretch/>
        </p:blipFill>
        <p:spPr>
          <a:xfrm>
            <a:off x="3362950" y="1909950"/>
            <a:ext cx="5466100" cy="4099575"/>
          </a:xfrm>
          <a:prstGeom prst="rect">
            <a:avLst/>
          </a:prstGeom>
          <a:noFill/>
          <a:ln>
            <a:noFill/>
          </a:ln>
        </p:spPr>
      </p:pic>
      <p:sp>
        <p:nvSpPr>
          <p:cNvPr id="246" name="Google Shape;246;p22"/>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251" name="Google Shape;251;p23"/>
          <p:cNvPicPr preferRelativeResize="0"/>
          <p:nvPr/>
        </p:nvPicPr>
        <p:blipFill rotWithShape="1">
          <a:blip r:embed="rId3">
            <a:alphaModFix/>
          </a:blip>
          <a:srcRect l="10629" r="-4035"/>
          <a:stretch/>
        </p:blipFill>
        <p:spPr>
          <a:xfrm>
            <a:off x="-10125" y="0"/>
            <a:ext cx="9611325" cy="6858002"/>
          </a:xfrm>
          <a:prstGeom prst="rect">
            <a:avLst/>
          </a:prstGeom>
          <a:noFill/>
          <a:ln>
            <a:noFill/>
          </a:ln>
        </p:spPr>
      </p:pic>
      <p:sp>
        <p:nvSpPr>
          <p:cNvPr id="252" name="Google Shape;252;p23"/>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253" name="Google Shape;253;p23"/>
          <p:cNvPicPr preferRelativeResize="0"/>
          <p:nvPr/>
        </p:nvPicPr>
        <p:blipFill rotWithShape="1">
          <a:blip r:embed="rId4">
            <a:alphaModFix/>
          </a:blip>
          <a:srcRect t="6204" r="5740" b="6535"/>
          <a:stretch/>
        </p:blipFill>
        <p:spPr>
          <a:xfrm>
            <a:off x="4060130" y="533400"/>
            <a:ext cx="8131870" cy="6327650"/>
          </a:xfrm>
          <a:prstGeom prst="rect">
            <a:avLst/>
          </a:prstGeom>
          <a:noFill/>
          <a:ln>
            <a:noFill/>
          </a:ln>
        </p:spPr>
      </p:pic>
      <p:sp>
        <p:nvSpPr>
          <p:cNvPr id="254" name="Google Shape;254;p23"/>
          <p:cNvSpPr txBox="1"/>
          <p:nvPr/>
        </p:nvSpPr>
        <p:spPr>
          <a:xfrm>
            <a:off x="6214625" y="1688575"/>
            <a:ext cx="53610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Integration</a:t>
            </a:r>
            <a:endParaRPr sz="3600" b="1" i="0" u="none" strike="noStrike" cap="none">
              <a:solidFill>
                <a:srgbClr val="05003F"/>
              </a:solidFill>
              <a:latin typeface="Calibri"/>
              <a:ea typeface="Calibri"/>
              <a:cs typeface="Calibri"/>
              <a:sym typeface="Calibri"/>
            </a:endParaRPr>
          </a:p>
        </p:txBody>
      </p:sp>
      <p:sp>
        <p:nvSpPr>
          <p:cNvPr id="255" name="Google Shape;255;p23"/>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56" name="Google Shape;256;p23"/>
          <p:cNvSpPr txBox="1"/>
          <p:nvPr/>
        </p:nvSpPr>
        <p:spPr>
          <a:xfrm>
            <a:off x="6214625" y="2717100"/>
            <a:ext cx="4588800" cy="2621100"/>
          </a:xfrm>
          <a:prstGeom prst="rect">
            <a:avLst/>
          </a:prstGeom>
          <a:noFill/>
          <a:ln>
            <a:noFill/>
          </a:ln>
        </p:spPr>
        <p:txBody>
          <a:bodyPr spcFirstLastPara="1" wrap="square" lIns="91425" tIns="91425" rIns="91425" bIns="91425" anchor="t" anchorCtr="0">
            <a:noAutofit/>
          </a:bodyPr>
          <a:lstStyle/>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New friendships</a:t>
            </a:r>
            <a:endParaRPr sz="2600">
              <a:solidFill>
                <a:schemeClr val="dk1"/>
              </a:solidFill>
              <a:latin typeface="Calibri"/>
              <a:ea typeface="Calibri"/>
              <a:cs typeface="Calibri"/>
              <a:sym typeface="Calibri"/>
            </a:endParaRPr>
          </a:p>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Inclusion</a:t>
            </a:r>
            <a:endParaRPr sz="2600">
              <a:solidFill>
                <a:schemeClr val="dk1"/>
              </a:solidFill>
              <a:latin typeface="Calibri"/>
              <a:ea typeface="Calibri"/>
              <a:cs typeface="Calibri"/>
              <a:sym typeface="Calibri"/>
            </a:endParaRPr>
          </a:p>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Social skills</a:t>
            </a:r>
            <a:endParaRPr sz="2600">
              <a:solidFill>
                <a:schemeClr val="dk1"/>
              </a:solidFill>
              <a:latin typeface="Calibri"/>
              <a:ea typeface="Calibri"/>
              <a:cs typeface="Calibri"/>
              <a:sym typeface="Calibri"/>
            </a:endParaRPr>
          </a:p>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Non-judgemental</a:t>
            </a:r>
            <a:endParaRPr sz="2600">
              <a:solidFill>
                <a:schemeClr val="dk1"/>
              </a:solidFill>
              <a:latin typeface="Calibri"/>
              <a:ea typeface="Calibri"/>
              <a:cs typeface="Calibri"/>
              <a:sym typeface="Calibri"/>
            </a:endParaRPr>
          </a:p>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No age restrictions</a:t>
            </a:r>
            <a:endParaRPr sz="2600">
              <a:solidFill>
                <a:schemeClr val="dk1"/>
              </a:solidFill>
              <a:latin typeface="Calibri"/>
              <a:ea typeface="Calibri"/>
              <a:cs typeface="Calibri"/>
              <a:sym typeface="Calibri"/>
            </a:endParaRPr>
          </a:p>
          <a:p>
            <a:pPr marL="457200" lvl="0" indent="-393700" algn="l" rtl="0">
              <a:lnSpc>
                <a:spcPct val="115000"/>
              </a:lnSpc>
              <a:spcBef>
                <a:spcPts val="0"/>
              </a:spcBef>
              <a:spcAft>
                <a:spcPts val="0"/>
              </a:spcAft>
              <a:buClr>
                <a:schemeClr val="dk1"/>
              </a:buClr>
              <a:buSzPts val="2600"/>
              <a:buFont typeface="Calibri"/>
              <a:buChar char="●"/>
            </a:pPr>
            <a:r>
              <a:rPr lang="en-US" sz="2600">
                <a:solidFill>
                  <a:schemeClr val="dk1"/>
                </a:solidFill>
                <a:latin typeface="Calibri"/>
                <a:ea typeface="Calibri"/>
                <a:cs typeface="Calibri"/>
                <a:sym typeface="Calibri"/>
              </a:rPr>
              <a:t>No gender bias</a:t>
            </a:r>
            <a:endParaRPr sz="2600">
              <a:solidFill>
                <a:schemeClr val="dk1"/>
              </a:solidFill>
              <a:latin typeface="Calibri"/>
              <a:ea typeface="Calibri"/>
              <a:cs typeface="Calibri"/>
              <a:sym typeface="Calibri"/>
            </a:endParaRPr>
          </a:p>
          <a:p>
            <a:pPr marL="0" marR="0" lvl="0" indent="0" algn="l" rtl="0">
              <a:lnSpc>
                <a:spcPct val="115000"/>
              </a:lnSpc>
              <a:spcBef>
                <a:spcPts val="0"/>
              </a:spcBef>
              <a:spcAft>
                <a:spcPts val="0"/>
              </a:spcAft>
              <a:buNone/>
            </a:pPr>
            <a:endParaRPr sz="2600">
              <a:solidFill>
                <a:schemeClr val="dk1"/>
              </a:solidFill>
              <a:latin typeface="Calibri"/>
              <a:ea typeface="Calibri"/>
              <a:cs typeface="Calibri"/>
              <a:sym typeface="Calibri"/>
            </a:endParaRPr>
          </a:p>
        </p:txBody>
      </p:sp>
      <p:grpSp>
        <p:nvGrpSpPr>
          <p:cNvPr id="257" name="Google Shape;257;p23"/>
          <p:cNvGrpSpPr/>
          <p:nvPr/>
        </p:nvGrpSpPr>
        <p:grpSpPr>
          <a:xfrm>
            <a:off x="1200" y="5486400"/>
            <a:ext cx="12190800" cy="1371600"/>
            <a:chOff x="1200" y="5486400"/>
            <a:chExt cx="12190800" cy="1371600"/>
          </a:xfrm>
        </p:grpSpPr>
        <p:sp>
          <p:nvSpPr>
            <p:cNvPr id="258" name="Google Shape;258;p23"/>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59" name="Google Shape;259;p23"/>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60" name="Google Shape;260;p23"/>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261" name="Google Shape;261;p23"/>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262" name="Google Shape;262;p23"/>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63" name="Google Shape;263;p23"/>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64" name="Google Shape;264;p23"/>
            <p:cNvPicPr preferRelativeResize="0"/>
            <p:nvPr/>
          </p:nvPicPr>
          <p:blipFill rotWithShape="1">
            <a:blip r:embed="rId5">
              <a:alphaModFix/>
            </a:blip>
            <a:srcRect/>
            <a:stretch/>
          </p:blipFill>
          <p:spPr>
            <a:xfrm>
              <a:off x="10739425" y="6553200"/>
              <a:ext cx="190501" cy="190499"/>
            </a:xfrm>
            <a:prstGeom prst="rect">
              <a:avLst/>
            </a:prstGeom>
            <a:noFill/>
            <a:ln>
              <a:noFill/>
            </a:ln>
          </p:spPr>
        </p:pic>
        <p:pic>
          <p:nvPicPr>
            <p:cNvPr id="265" name="Google Shape;265;p23"/>
            <p:cNvPicPr preferRelativeResize="0"/>
            <p:nvPr/>
          </p:nvPicPr>
          <p:blipFill rotWithShape="1">
            <a:blip r:embed="rId6">
              <a:alphaModFix/>
            </a:blip>
            <a:srcRect/>
            <a:stretch/>
          </p:blipFill>
          <p:spPr>
            <a:xfrm>
              <a:off x="304800" y="5486400"/>
              <a:ext cx="1371600" cy="1371600"/>
            </a:xfrm>
            <a:prstGeom prst="rect">
              <a:avLst/>
            </a:prstGeom>
            <a:noFill/>
            <a:ln>
              <a:noFill/>
            </a:ln>
          </p:spPr>
        </p:pic>
        <p:pic>
          <p:nvPicPr>
            <p:cNvPr id="266" name="Google Shape;266;p23"/>
            <p:cNvPicPr preferRelativeResize="0"/>
            <p:nvPr/>
          </p:nvPicPr>
          <p:blipFill rotWithShape="1">
            <a:blip r:embed="rId7">
              <a:alphaModFix/>
            </a:blip>
            <a:srcRect l="15559" t="21279" r="22104" b="17625"/>
            <a:stretch/>
          </p:blipFill>
          <p:spPr>
            <a:xfrm>
              <a:off x="9587650" y="6546423"/>
              <a:ext cx="204045" cy="204045"/>
            </a:xfrm>
            <a:prstGeom prst="rect">
              <a:avLst/>
            </a:prstGeom>
            <a:noFill/>
            <a:ln>
              <a:noFill/>
            </a:ln>
          </p:spPr>
        </p:pic>
      </p:grpSp>
      <p:sp>
        <p:nvSpPr>
          <p:cNvPr id="267" name="Google Shape;267;p23"/>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24"/>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73" name="Google Shape;273;p24"/>
          <p:cNvGrpSpPr/>
          <p:nvPr/>
        </p:nvGrpSpPr>
        <p:grpSpPr>
          <a:xfrm>
            <a:off x="1200" y="5486400"/>
            <a:ext cx="12190800" cy="1371600"/>
            <a:chOff x="1200" y="5486400"/>
            <a:chExt cx="12190800" cy="1371600"/>
          </a:xfrm>
        </p:grpSpPr>
        <p:sp>
          <p:nvSpPr>
            <p:cNvPr id="274" name="Google Shape;274;p24"/>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75" name="Google Shape;275;p24"/>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76" name="Google Shape;276;p24"/>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277" name="Google Shape;277;p24"/>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278" name="Google Shape;278;p24"/>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79" name="Google Shape;279;p24"/>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80" name="Google Shape;280;p24"/>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281" name="Google Shape;281;p24"/>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282" name="Google Shape;282;p24"/>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283" name="Google Shape;283;p24"/>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84" name="Google Shape;284;p24"/>
          <p:cNvSpPr txBox="1"/>
          <p:nvPr/>
        </p:nvSpPr>
        <p:spPr>
          <a:xfrm>
            <a:off x="630125" y="8796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Inclusion </a:t>
            </a:r>
            <a:r>
              <a:rPr lang="en-US" sz="3600" b="1">
                <a:solidFill>
                  <a:schemeClr val="dk1"/>
                </a:solidFill>
                <a:latin typeface="Calibri"/>
                <a:ea typeface="Calibri"/>
                <a:cs typeface="Calibri"/>
                <a:sym typeface="Calibri"/>
              </a:rPr>
              <a:t>– </a:t>
            </a:r>
            <a:r>
              <a:rPr lang="en-US" sz="3600" b="1">
                <a:solidFill>
                  <a:srgbClr val="05003F"/>
                </a:solidFill>
                <a:latin typeface="Calibri"/>
                <a:ea typeface="Calibri"/>
                <a:cs typeface="Calibri"/>
                <a:sym typeface="Calibri"/>
              </a:rPr>
              <a:t>access for all</a:t>
            </a:r>
            <a:endParaRPr sz="3600" b="1">
              <a:solidFill>
                <a:srgbClr val="05003F"/>
              </a:solidFill>
              <a:latin typeface="Calibri"/>
              <a:ea typeface="Calibri"/>
              <a:cs typeface="Calibri"/>
              <a:sym typeface="Calibri"/>
            </a:endParaRPr>
          </a:p>
        </p:txBody>
      </p:sp>
      <p:pic>
        <p:nvPicPr>
          <p:cNvPr id="285" name="Google Shape;285;p24"/>
          <p:cNvPicPr preferRelativeResize="0"/>
          <p:nvPr/>
        </p:nvPicPr>
        <p:blipFill rotWithShape="1">
          <a:blip r:embed="rId6">
            <a:alphaModFix/>
          </a:blip>
          <a:srcRect/>
          <a:stretch/>
        </p:blipFill>
        <p:spPr>
          <a:xfrm>
            <a:off x="2614762" y="1974325"/>
            <a:ext cx="6962474" cy="3875700"/>
          </a:xfrm>
          <a:prstGeom prst="rect">
            <a:avLst/>
          </a:prstGeom>
          <a:noFill/>
          <a:ln>
            <a:noFill/>
          </a:ln>
        </p:spPr>
      </p:pic>
      <p:sp>
        <p:nvSpPr>
          <p:cNvPr id="286" name="Google Shape;286;p24"/>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25"/>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292" name="Google Shape;292;p25"/>
          <p:cNvGrpSpPr/>
          <p:nvPr/>
        </p:nvGrpSpPr>
        <p:grpSpPr>
          <a:xfrm>
            <a:off x="1200" y="5486400"/>
            <a:ext cx="12190800" cy="1371600"/>
            <a:chOff x="1200" y="5486400"/>
            <a:chExt cx="12190800" cy="1371600"/>
          </a:xfrm>
        </p:grpSpPr>
        <p:sp>
          <p:nvSpPr>
            <p:cNvPr id="293" name="Google Shape;293;p25"/>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94" name="Google Shape;294;p25"/>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295" name="Google Shape;295;p25"/>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296" name="Google Shape;296;p25"/>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297" name="Google Shape;297;p25"/>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298" name="Google Shape;298;p25"/>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299" name="Google Shape;299;p25"/>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300" name="Google Shape;300;p25"/>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301" name="Google Shape;301;p25"/>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302" name="Google Shape;302;p25"/>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03" name="Google Shape;303;p25"/>
          <p:cNvSpPr txBox="1"/>
          <p:nvPr/>
        </p:nvSpPr>
        <p:spPr>
          <a:xfrm>
            <a:off x="406950" y="879625"/>
            <a:ext cx="5642100" cy="12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Play makes up 20% of school life</a:t>
            </a:r>
            <a:endParaRPr sz="3600" b="0" i="0" u="none" strike="noStrike" cap="none">
              <a:solidFill>
                <a:srgbClr val="05003F"/>
              </a:solidFill>
              <a:latin typeface="Calibri"/>
              <a:ea typeface="Calibri"/>
              <a:cs typeface="Calibri"/>
              <a:sym typeface="Calibri"/>
            </a:endParaRPr>
          </a:p>
        </p:txBody>
      </p:sp>
      <p:pic>
        <p:nvPicPr>
          <p:cNvPr id="304" name="Google Shape;304;p25"/>
          <p:cNvPicPr preferRelativeResize="0"/>
          <p:nvPr/>
        </p:nvPicPr>
        <p:blipFill rotWithShape="1">
          <a:blip r:embed="rId6">
            <a:alphaModFix/>
          </a:blip>
          <a:srcRect l="33304" r="417"/>
          <a:stretch/>
        </p:blipFill>
        <p:spPr>
          <a:xfrm>
            <a:off x="6420225" y="527588"/>
            <a:ext cx="5770573" cy="5802827"/>
          </a:xfrm>
          <a:prstGeom prst="rect">
            <a:avLst/>
          </a:prstGeom>
          <a:noFill/>
          <a:ln>
            <a:noFill/>
          </a:ln>
        </p:spPr>
      </p:pic>
      <p:pic>
        <p:nvPicPr>
          <p:cNvPr id="305" name="Google Shape;305;p25"/>
          <p:cNvPicPr preferRelativeResize="0">
            <a:picLocks noGrp="1"/>
          </p:cNvPicPr>
          <p:nvPr>
            <p:ph type="body" idx="4294967295"/>
          </p:nvPr>
        </p:nvPicPr>
        <p:blipFill rotWithShape="1">
          <a:blip r:embed="rId7">
            <a:alphaModFix/>
          </a:blip>
          <a:srcRect/>
          <a:stretch/>
        </p:blipFill>
        <p:spPr>
          <a:xfrm>
            <a:off x="866425" y="2251248"/>
            <a:ext cx="3284100" cy="3093900"/>
          </a:xfrm>
          <a:prstGeom prst="rect">
            <a:avLst/>
          </a:prstGeom>
          <a:noFill/>
          <a:ln>
            <a:noFill/>
          </a:ln>
        </p:spPr>
      </p:pic>
      <p:sp>
        <p:nvSpPr>
          <p:cNvPr id="306" name="Google Shape;306;p25"/>
          <p:cNvSpPr txBox="1"/>
          <p:nvPr/>
        </p:nvSpPr>
        <p:spPr>
          <a:xfrm>
            <a:off x="4395879" y="2879311"/>
            <a:ext cx="1779000" cy="20088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n-US" sz="1800" b="1" i="0" u="none" strike="noStrike" cap="none">
                <a:solidFill>
                  <a:srgbClr val="000000"/>
                </a:solidFill>
                <a:latin typeface="Calibri"/>
                <a:ea typeface="Calibri"/>
                <a:cs typeface="Calibri"/>
                <a:sym typeface="Calibri"/>
              </a:rPr>
              <a:t>Per year</a:t>
            </a: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r>
              <a:rPr lang="en-US" sz="1800" b="0" i="0" u="none" strike="noStrike" cap="none">
                <a:solidFill>
                  <a:srgbClr val="000000"/>
                </a:solidFill>
                <a:latin typeface="Calibri"/>
                <a:ea typeface="Calibri"/>
                <a:cs typeface="Calibri"/>
                <a:sym typeface="Calibri"/>
              </a:rPr>
              <a:t>231 hours</a:t>
            </a: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r>
              <a:rPr lang="en-US" sz="1800" b="0" i="0" u="none" strike="noStrike" cap="none">
                <a:solidFill>
                  <a:srgbClr val="000000"/>
                </a:solidFill>
                <a:latin typeface="Calibri"/>
                <a:ea typeface="Calibri"/>
                <a:cs typeface="Calibri"/>
                <a:sym typeface="Calibri"/>
              </a:rPr>
              <a:t>37 days </a:t>
            </a: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r>
              <a:rPr lang="en-US" sz="1800" b="0" i="0" u="none" strike="noStrike" cap="none">
                <a:solidFill>
                  <a:srgbClr val="000000"/>
                </a:solidFill>
                <a:latin typeface="Calibri"/>
                <a:ea typeface="Calibri"/>
                <a:cs typeface="Calibri"/>
                <a:sym typeface="Calibri"/>
              </a:rPr>
              <a:t>7.4 weeks</a:t>
            </a: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r>
              <a:rPr lang="en-US" sz="1800" b="1" i="0" u="none" strike="noStrike" cap="none">
                <a:solidFill>
                  <a:srgbClr val="000000"/>
                </a:solidFill>
                <a:latin typeface="Calibri"/>
                <a:ea typeface="Calibri"/>
                <a:cs typeface="Calibri"/>
                <a:sym typeface="Calibri"/>
              </a:rPr>
              <a:t>Primary years</a:t>
            </a:r>
            <a:endParaRPr sz="18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500"/>
              <a:buFont typeface="Arial"/>
              <a:buNone/>
            </a:pPr>
            <a:r>
              <a:rPr lang="en-US" sz="1800" b="0" i="0" u="none" strike="noStrike" cap="none">
                <a:solidFill>
                  <a:srgbClr val="000000"/>
                </a:solidFill>
                <a:latin typeface="Calibri"/>
                <a:ea typeface="Calibri"/>
                <a:cs typeface="Calibri"/>
                <a:sym typeface="Calibri"/>
              </a:rPr>
              <a:t>1.4 years</a:t>
            </a:r>
            <a:endParaRPr sz="1800" b="0" i="0" u="none" strike="noStrike" cap="none">
              <a:solidFill>
                <a:srgbClr val="000000"/>
              </a:solidFill>
              <a:latin typeface="Calibri"/>
              <a:ea typeface="Calibri"/>
              <a:cs typeface="Calibri"/>
              <a:sym typeface="Calibri"/>
            </a:endParaRPr>
          </a:p>
        </p:txBody>
      </p:sp>
      <p:sp>
        <p:nvSpPr>
          <p:cNvPr id="307" name="Google Shape;307;p25"/>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26"/>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13" name="Google Shape;313;p26"/>
          <p:cNvGrpSpPr/>
          <p:nvPr/>
        </p:nvGrpSpPr>
        <p:grpSpPr>
          <a:xfrm>
            <a:off x="1200" y="5486400"/>
            <a:ext cx="12190800" cy="1371600"/>
            <a:chOff x="1200" y="5486400"/>
            <a:chExt cx="12190800" cy="1371600"/>
          </a:xfrm>
        </p:grpSpPr>
        <p:sp>
          <p:nvSpPr>
            <p:cNvPr id="314" name="Google Shape;314;p26"/>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315" name="Google Shape;315;p26"/>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16" name="Google Shape;316;p26"/>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317" name="Google Shape;317;p26"/>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318" name="Google Shape;318;p26"/>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319" name="Google Shape;319;p26"/>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320" name="Google Shape;320;p26"/>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321" name="Google Shape;321;p26"/>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322" name="Google Shape;322;p26"/>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323" name="Google Shape;323;p26"/>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24" name="Google Shape;324;p26"/>
          <p:cNvSpPr txBox="1"/>
          <p:nvPr/>
        </p:nvSpPr>
        <p:spPr>
          <a:xfrm>
            <a:off x="630125" y="1184425"/>
            <a:ext cx="6309600" cy="6465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The unteachable curriculum</a:t>
            </a:r>
            <a:endParaRPr sz="3600" b="1">
              <a:solidFill>
                <a:srgbClr val="05003F"/>
              </a:solidFill>
              <a:latin typeface="Calibri"/>
              <a:ea typeface="Calibri"/>
              <a:cs typeface="Calibri"/>
              <a:sym typeface="Calibri"/>
            </a:endParaRPr>
          </a:p>
        </p:txBody>
      </p:sp>
      <p:sp>
        <p:nvSpPr>
          <p:cNvPr id="325" name="Google Shape;325;p26"/>
          <p:cNvSpPr txBox="1"/>
          <p:nvPr/>
        </p:nvSpPr>
        <p:spPr>
          <a:xfrm>
            <a:off x="774700" y="2326150"/>
            <a:ext cx="4983900" cy="120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2800">
                <a:solidFill>
                  <a:srgbClr val="111111"/>
                </a:solidFill>
                <a:latin typeface="Calibri"/>
                <a:ea typeface="Calibri"/>
                <a:cs typeface="Calibri"/>
                <a:sym typeface="Calibri"/>
              </a:rPr>
              <a:t>We don’t have to choose between play and learning.</a:t>
            </a:r>
            <a:endParaRPr sz="2800">
              <a:solidFill>
                <a:srgbClr val="111111"/>
              </a:solidFill>
              <a:latin typeface="Calibri"/>
              <a:ea typeface="Calibri"/>
              <a:cs typeface="Calibri"/>
              <a:sym typeface="Calibri"/>
            </a:endParaRPr>
          </a:p>
          <a:p>
            <a:pPr marL="0" lvl="0" indent="0" algn="l" rtl="0">
              <a:lnSpc>
                <a:spcPct val="115000"/>
              </a:lnSpc>
              <a:spcBef>
                <a:spcPts val="0"/>
              </a:spcBef>
              <a:spcAft>
                <a:spcPts val="0"/>
              </a:spcAft>
              <a:buClr>
                <a:schemeClr val="dk1"/>
              </a:buClr>
              <a:buSzPts val="1100"/>
              <a:buFont typeface="Arial"/>
              <a:buNone/>
            </a:pPr>
            <a:endParaRPr sz="2800">
              <a:solidFill>
                <a:srgbClr val="05003F"/>
              </a:solidFill>
              <a:latin typeface="Calibri"/>
              <a:ea typeface="Calibri"/>
              <a:cs typeface="Calibri"/>
              <a:sym typeface="Calibri"/>
            </a:endParaRPr>
          </a:p>
          <a:p>
            <a:pPr marL="0" marR="0" lvl="0" indent="0" algn="l" rtl="0">
              <a:lnSpc>
                <a:spcPct val="115000"/>
              </a:lnSpc>
              <a:spcBef>
                <a:spcPts val="0"/>
              </a:spcBef>
              <a:spcAft>
                <a:spcPts val="0"/>
              </a:spcAft>
              <a:buNone/>
            </a:pPr>
            <a:endParaRPr sz="2800">
              <a:solidFill>
                <a:srgbClr val="05003F"/>
              </a:solidFill>
              <a:latin typeface="Calibri"/>
              <a:ea typeface="Calibri"/>
              <a:cs typeface="Calibri"/>
              <a:sym typeface="Calibri"/>
            </a:endParaRPr>
          </a:p>
        </p:txBody>
      </p:sp>
      <p:pic>
        <p:nvPicPr>
          <p:cNvPr id="326" name="Google Shape;326;p26"/>
          <p:cNvPicPr preferRelativeResize="0"/>
          <p:nvPr/>
        </p:nvPicPr>
        <p:blipFill rotWithShape="1">
          <a:blip r:embed="rId6">
            <a:alphaModFix/>
          </a:blip>
          <a:srcRect/>
          <a:stretch/>
        </p:blipFill>
        <p:spPr>
          <a:xfrm>
            <a:off x="7299521" y="1135750"/>
            <a:ext cx="3444675" cy="4586500"/>
          </a:xfrm>
          <a:prstGeom prst="rect">
            <a:avLst/>
          </a:prstGeom>
          <a:noFill/>
          <a:ln>
            <a:noFill/>
          </a:ln>
        </p:spPr>
      </p:pic>
      <p:sp>
        <p:nvSpPr>
          <p:cNvPr id="327" name="Google Shape;327;p26"/>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27"/>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333" name="Google Shape;333;p27"/>
          <p:cNvGrpSpPr/>
          <p:nvPr/>
        </p:nvGrpSpPr>
        <p:grpSpPr>
          <a:xfrm>
            <a:off x="1200" y="5486400"/>
            <a:ext cx="12190800" cy="1371600"/>
            <a:chOff x="1200" y="5486400"/>
            <a:chExt cx="12190800" cy="1371600"/>
          </a:xfrm>
        </p:grpSpPr>
        <p:sp>
          <p:nvSpPr>
            <p:cNvPr id="334" name="Google Shape;334;p27"/>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335" name="Google Shape;335;p27"/>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36" name="Google Shape;336;p27"/>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337" name="Google Shape;337;p27"/>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338" name="Google Shape;338;p27"/>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339" name="Google Shape;339;p27"/>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340" name="Google Shape;340;p27"/>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341" name="Google Shape;341;p27"/>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342" name="Google Shape;342;p27"/>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343" name="Google Shape;343;p27"/>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44" name="Google Shape;344;p27"/>
          <p:cNvSpPr txBox="1"/>
          <p:nvPr/>
        </p:nvSpPr>
        <p:spPr>
          <a:xfrm>
            <a:off x="573150" y="1040138"/>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Changes to childhood</a:t>
            </a:r>
            <a:endParaRPr sz="3600" b="1">
              <a:solidFill>
                <a:srgbClr val="05003F"/>
              </a:solidFill>
              <a:latin typeface="Calibri"/>
              <a:ea typeface="Calibri"/>
              <a:cs typeface="Calibri"/>
              <a:sym typeface="Calibri"/>
            </a:endParaRPr>
          </a:p>
        </p:txBody>
      </p:sp>
      <p:sp>
        <p:nvSpPr>
          <p:cNvPr id="345" name="Google Shape;345;p27"/>
          <p:cNvSpPr/>
          <p:nvPr/>
        </p:nvSpPr>
        <p:spPr>
          <a:xfrm>
            <a:off x="4933350" y="2140875"/>
            <a:ext cx="2445300" cy="500100"/>
          </a:xfrm>
          <a:prstGeom prst="roundRect">
            <a:avLst>
              <a:gd name="adj" fmla="val 16667"/>
            </a:avLst>
          </a:prstGeom>
          <a:solidFill>
            <a:srgbClr val="03A99D"/>
          </a:solidFill>
          <a:ln w="9525" cap="flat" cmpd="sng">
            <a:solidFill>
              <a:srgbClr val="03A99D"/>
            </a:solidFill>
            <a:prstDash val="solid"/>
            <a:round/>
            <a:headEnd type="none" w="sm" len="sm"/>
            <a:tailEnd type="none" w="sm" len="sm"/>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2200" b="0" i="0" u="none" strike="noStrike" cap="none">
                <a:solidFill>
                  <a:srgbClr val="FFFFFF"/>
                </a:solidFill>
                <a:latin typeface="Calibri"/>
                <a:ea typeface="Calibri"/>
                <a:cs typeface="Calibri"/>
                <a:sym typeface="Calibri"/>
              </a:rPr>
              <a:t>Culture of fear</a:t>
            </a:r>
            <a:endParaRPr sz="2200" b="0" i="0" u="none" strike="noStrike" cap="none">
              <a:solidFill>
                <a:srgbClr val="FFFFFF"/>
              </a:solidFill>
              <a:latin typeface="Calibri"/>
              <a:ea typeface="Calibri"/>
              <a:cs typeface="Calibri"/>
              <a:sym typeface="Calibri"/>
            </a:endParaRPr>
          </a:p>
        </p:txBody>
      </p:sp>
      <p:sp>
        <p:nvSpPr>
          <p:cNvPr id="346" name="Google Shape;346;p27"/>
          <p:cNvSpPr/>
          <p:nvPr/>
        </p:nvSpPr>
        <p:spPr>
          <a:xfrm>
            <a:off x="4933350" y="2775475"/>
            <a:ext cx="2445300" cy="500100"/>
          </a:xfrm>
          <a:prstGeom prst="roundRect">
            <a:avLst>
              <a:gd name="adj" fmla="val 16667"/>
            </a:avLst>
          </a:prstGeom>
          <a:solidFill>
            <a:srgbClr val="03A99D"/>
          </a:solidFill>
          <a:ln w="9525" cap="flat" cmpd="sng">
            <a:solidFill>
              <a:srgbClr val="03A99D"/>
            </a:solidFill>
            <a:prstDash val="solid"/>
            <a:round/>
            <a:headEnd type="none" w="sm" len="sm"/>
            <a:tailEnd type="none" w="sm" len="sm"/>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2200" b="0" i="0" u="none" strike="noStrike" cap="none">
                <a:solidFill>
                  <a:srgbClr val="FFFFFF"/>
                </a:solidFill>
                <a:latin typeface="Calibri"/>
                <a:ea typeface="Calibri"/>
                <a:cs typeface="Calibri"/>
                <a:sym typeface="Calibri"/>
              </a:rPr>
              <a:t>Obesity</a:t>
            </a:r>
            <a:endParaRPr sz="1200" b="0" i="0" u="none" strike="noStrike" cap="none">
              <a:solidFill>
                <a:srgbClr val="FFFFFF"/>
              </a:solidFill>
              <a:latin typeface="Calibri"/>
              <a:ea typeface="Calibri"/>
              <a:cs typeface="Calibri"/>
              <a:sym typeface="Calibri"/>
            </a:endParaRPr>
          </a:p>
        </p:txBody>
      </p:sp>
      <p:sp>
        <p:nvSpPr>
          <p:cNvPr id="347" name="Google Shape;347;p27"/>
          <p:cNvSpPr/>
          <p:nvPr/>
        </p:nvSpPr>
        <p:spPr>
          <a:xfrm>
            <a:off x="4933350" y="3410075"/>
            <a:ext cx="2445300" cy="709800"/>
          </a:xfrm>
          <a:prstGeom prst="roundRect">
            <a:avLst>
              <a:gd name="adj" fmla="val 16667"/>
            </a:avLst>
          </a:prstGeom>
          <a:solidFill>
            <a:srgbClr val="03A99D"/>
          </a:solidFill>
          <a:ln w="9525" cap="flat" cmpd="sng">
            <a:solidFill>
              <a:srgbClr val="03A99D"/>
            </a:solidFill>
            <a:prstDash val="solid"/>
            <a:round/>
            <a:headEnd type="none" w="sm" len="sm"/>
            <a:tailEnd type="none" w="sm" len="sm"/>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2200" b="0" i="0" u="none" strike="noStrike" cap="none">
                <a:solidFill>
                  <a:srgbClr val="FFFFFF"/>
                </a:solidFill>
                <a:latin typeface="Calibri"/>
                <a:ea typeface="Calibri"/>
                <a:cs typeface="Calibri"/>
                <a:sym typeface="Calibri"/>
              </a:rPr>
              <a:t>Mental health problems</a:t>
            </a:r>
            <a:endParaRPr sz="1200" b="0" i="0" u="none" strike="noStrike" cap="none">
              <a:solidFill>
                <a:srgbClr val="FFFFFF"/>
              </a:solidFill>
              <a:latin typeface="Calibri"/>
              <a:ea typeface="Calibri"/>
              <a:cs typeface="Calibri"/>
              <a:sym typeface="Calibri"/>
            </a:endParaRPr>
          </a:p>
        </p:txBody>
      </p:sp>
      <p:sp>
        <p:nvSpPr>
          <p:cNvPr id="348" name="Google Shape;348;p27"/>
          <p:cNvSpPr/>
          <p:nvPr/>
        </p:nvSpPr>
        <p:spPr>
          <a:xfrm>
            <a:off x="4926100" y="4252075"/>
            <a:ext cx="2445300" cy="709800"/>
          </a:xfrm>
          <a:prstGeom prst="roundRect">
            <a:avLst>
              <a:gd name="adj" fmla="val 16667"/>
            </a:avLst>
          </a:prstGeom>
          <a:solidFill>
            <a:srgbClr val="03A99D"/>
          </a:solidFill>
          <a:ln w="9525" cap="flat" cmpd="sng">
            <a:solidFill>
              <a:srgbClr val="03A99D"/>
            </a:solidFill>
            <a:prstDash val="solid"/>
            <a:round/>
            <a:headEnd type="none" w="sm" len="sm"/>
            <a:tailEnd type="none" w="sm" len="sm"/>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2200" b="0" i="0" u="none" strike="noStrike" cap="none">
                <a:solidFill>
                  <a:srgbClr val="FFFFFF"/>
                </a:solidFill>
                <a:latin typeface="Calibri"/>
                <a:ea typeface="Calibri"/>
                <a:cs typeface="Calibri"/>
                <a:sym typeface="Calibri"/>
              </a:rPr>
              <a:t>Lack of resilience</a:t>
            </a:r>
            <a:endParaRPr sz="1200" b="0" i="0" u="none" strike="noStrike" cap="none">
              <a:solidFill>
                <a:srgbClr val="FFFFFF"/>
              </a:solidFill>
              <a:latin typeface="Calibri"/>
              <a:ea typeface="Calibri"/>
              <a:cs typeface="Calibri"/>
              <a:sym typeface="Calibri"/>
            </a:endParaRPr>
          </a:p>
        </p:txBody>
      </p:sp>
      <p:sp>
        <p:nvSpPr>
          <p:cNvPr id="349" name="Google Shape;349;p27"/>
          <p:cNvSpPr/>
          <p:nvPr/>
        </p:nvSpPr>
        <p:spPr>
          <a:xfrm>
            <a:off x="4933350" y="5107125"/>
            <a:ext cx="2445300" cy="709800"/>
          </a:xfrm>
          <a:prstGeom prst="roundRect">
            <a:avLst>
              <a:gd name="adj" fmla="val 16667"/>
            </a:avLst>
          </a:prstGeom>
          <a:solidFill>
            <a:srgbClr val="03A99D"/>
          </a:solidFill>
          <a:ln w="9525" cap="flat" cmpd="sng">
            <a:solidFill>
              <a:srgbClr val="03A99D"/>
            </a:solidFill>
            <a:prstDash val="solid"/>
            <a:round/>
            <a:headEnd type="none" w="sm" len="sm"/>
            <a:tailEnd type="none" w="sm" len="sm"/>
          </a:ln>
          <a:effectLst>
            <a:outerShdw blurRad="57150" dist="19050" dir="5400000" algn="bl" rotWithShape="0">
              <a:srgbClr val="000000">
                <a:alpha val="49800"/>
              </a:srgbClr>
            </a:outerShdw>
          </a:effectLst>
        </p:spPr>
        <p:txBody>
          <a:bodyPr spcFirstLastPara="1" wrap="square" lIns="91425" tIns="91425" rIns="91425" bIns="91425" anchor="ctr"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2200" b="0" i="0" u="none" strike="noStrike" cap="none">
                <a:solidFill>
                  <a:srgbClr val="FFFFFF"/>
                </a:solidFill>
                <a:latin typeface="Calibri"/>
                <a:ea typeface="Calibri"/>
                <a:cs typeface="Calibri"/>
                <a:sym typeface="Calibri"/>
              </a:rPr>
              <a:t>Structured lives</a:t>
            </a:r>
            <a:endParaRPr sz="1200" b="0" i="0" u="none" strike="noStrike" cap="none">
              <a:solidFill>
                <a:srgbClr val="FFFFFF"/>
              </a:solidFill>
              <a:latin typeface="Calibri"/>
              <a:ea typeface="Calibri"/>
              <a:cs typeface="Calibri"/>
              <a:sym typeface="Calibri"/>
            </a:endParaRPr>
          </a:p>
        </p:txBody>
      </p:sp>
      <p:pic>
        <p:nvPicPr>
          <p:cNvPr id="350" name="Google Shape;350;p27"/>
          <p:cNvPicPr preferRelativeResize="0"/>
          <p:nvPr/>
        </p:nvPicPr>
        <p:blipFill rotWithShape="1">
          <a:blip r:embed="rId6">
            <a:alphaModFix/>
          </a:blip>
          <a:srcRect/>
          <a:stretch/>
        </p:blipFill>
        <p:spPr>
          <a:xfrm>
            <a:off x="428062" y="1076200"/>
            <a:ext cx="2357799" cy="1719974"/>
          </a:xfrm>
          <a:prstGeom prst="rect">
            <a:avLst/>
          </a:prstGeom>
          <a:noFill/>
          <a:ln>
            <a:noFill/>
          </a:ln>
        </p:spPr>
      </p:pic>
      <p:pic>
        <p:nvPicPr>
          <p:cNvPr id="351" name="Google Shape;351;p27"/>
          <p:cNvPicPr preferRelativeResize="0"/>
          <p:nvPr/>
        </p:nvPicPr>
        <p:blipFill rotWithShape="1">
          <a:blip r:embed="rId7">
            <a:alphaModFix/>
          </a:blip>
          <a:srcRect/>
          <a:stretch/>
        </p:blipFill>
        <p:spPr>
          <a:xfrm>
            <a:off x="1722041" y="3438144"/>
            <a:ext cx="2141198" cy="2105865"/>
          </a:xfrm>
          <a:prstGeom prst="rect">
            <a:avLst/>
          </a:prstGeom>
          <a:noFill/>
          <a:ln>
            <a:noFill/>
          </a:ln>
        </p:spPr>
      </p:pic>
      <p:pic>
        <p:nvPicPr>
          <p:cNvPr id="352" name="Google Shape;352;p27"/>
          <p:cNvPicPr preferRelativeResize="0"/>
          <p:nvPr/>
        </p:nvPicPr>
        <p:blipFill rotWithShape="1">
          <a:blip r:embed="rId8">
            <a:alphaModFix/>
          </a:blip>
          <a:srcRect/>
          <a:stretch/>
        </p:blipFill>
        <p:spPr>
          <a:xfrm>
            <a:off x="8512671" y="1119424"/>
            <a:ext cx="3376839" cy="1780036"/>
          </a:xfrm>
          <a:prstGeom prst="rect">
            <a:avLst/>
          </a:prstGeom>
          <a:noFill/>
          <a:ln>
            <a:noFill/>
          </a:ln>
        </p:spPr>
      </p:pic>
      <p:pic>
        <p:nvPicPr>
          <p:cNvPr id="353" name="Google Shape;353;p27"/>
          <p:cNvPicPr preferRelativeResize="0"/>
          <p:nvPr/>
        </p:nvPicPr>
        <p:blipFill rotWithShape="1">
          <a:blip r:embed="rId9">
            <a:alphaModFix/>
          </a:blip>
          <a:srcRect/>
          <a:stretch/>
        </p:blipFill>
        <p:spPr>
          <a:xfrm>
            <a:off x="8863089" y="3820824"/>
            <a:ext cx="2675990" cy="1780046"/>
          </a:xfrm>
          <a:prstGeom prst="rect">
            <a:avLst/>
          </a:prstGeom>
          <a:noFill/>
          <a:ln>
            <a:noFill/>
          </a:ln>
        </p:spPr>
      </p:pic>
      <p:sp>
        <p:nvSpPr>
          <p:cNvPr id="354" name="Google Shape;354;p27"/>
          <p:cNvSpPr txBox="1"/>
          <p:nvPr/>
        </p:nvSpPr>
        <p:spPr>
          <a:xfrm>
            <a:off x="416575" y="2828450"/>
            <a:ext cx="2357700" cy="36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solidFill>
                  <a:schemeClr val="dk1"/>
                </a:solidFill>
                <a:latin typeface="Calibri"/>
                <a:ea typeface="Calibri"/>
                <a:cs typeface="Calibri"/>
                <a:sym typeface="Calibri"/>
              </a:rPr>
              <a:t>Traffic</a:t>
            </a:r>
            <a:endParaRPr sz="2200">
              <a:solidFill>
                <a:schemeClr val="dk1"/>
              </a:solidFill>
              <a:latin typeface="Calibri"/>
              <a:ea typeface="Calibri"/>
              <a:cs typeface="Calibri"/>
              <a:sym typeface="Calibri"/>
            </a:endParaRPr>
          </a:p>
        </p:txBody>
      </p:sp>
      <p:sp>
        <p:nvSpPr>
          <p:cNvPr id="355" name="Google Shape;355;p27"/>
          <p:cNvSpPr txBox="1"/>
          <p:nvPr/>
        </p:nvSpPr>
        <p:spPr>
          <a:xfrm>
            <a:off x="1722050" y="5567200"/>
            <a:ext cx="21411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solidFill>
                  <a:schemeClr val="dk1"/>
                </a:solidFill>
                <a:latin typeface="Calibri"/>
                <a:ea typeface="Calibri"/>
                <a:cs typeface="Calibri"/>
                <a:sym typeface="Calibri"/>
              </a:rPr>
              <a:t>No ball games</a:t>
            </a:r>
            <a:endParaRPr sz="2200">
              <a:solidFill>
                <a:schemeClr val="dk1"/>
              </a:solidFill>
              <a:latin typeface="Calibri"/>
              <a:ea typeface="Calibri"/>
              <a:cs typeface="Calibri"/>
              <a:sym typeface="Calibri"/>
            </a:endParaRPr>
          </a:p>
        </p:txBody>
      </p:sp>
      <p:sp>
        <p:nvSpPr>
          <p:cNvPr id="356" name="Google Shape;356;p27"/>
          <p:cNvSpPr txBox="1"/>
          <p:nvPr/>
        </p:nvSpPr>
        <p:spPr>
          <a:xfrm>
            <a:off x="8512675" y="2948250"/>
            <a:ext cx="3376800" cy="36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solidFill>
                  <a:schemeClr val="dk1"/>
                </a:solidFill>
                <a:latin typeface="Calibri"/>
                <a:ea typeface="Calibri"/>
                <a:cs typeface="Calibri"/>
                <a:sym typeface="Calibri"/>
              </a:rPr>
              <a:t>Working parents</a:t>
            </a:r>
            <a:endParaRPr sz="2200">
              <a:solidFill>
                <a:schemeClr val="dk1"/>
              </a:solidFill>
              <a:latin typeface="Calibri"/>
              <a:ea typeface="Calibri"/>
              <a:cs typeface="Calibri"/>
              <a:sym typeface="Calibri"/>
            </a:endParaRPr>
          </a:p>
        </p:txBody>
      </p:sp>
      <p:sp>
        <p:nvSpPr>
          <p:cNvPr id="357" name="Google Shape;357;p27"/>
          <p:cNvSpPr txBox="1"/>
          <p:nvPr/>
        </p:nvSpPr>
        <p:spPr>
          <a:xfrm>
            <a:off x="8863100" y="5610300"/>
            <a:ext cx="26760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200">
                <a:solidFill>
                  <a:schemeClr val="dk1"/>
                </a:solidFill>
                <a:latin typeface="Calibri"/>
                <a:ea typeface="Calibri"/>
                <a:cs typeface="Calibri"/>
                <a:sym typeface="Calibri"/>
              </a:rPr>
              <a:t>Technology</a:t>
            </a:r>
            <a:endParaRPr sz="2200">
              <a:solidFill>
                <a:schemeClr val="dk1"/>
              </a:solidFill>
              <a:latin typeface="Calibri"/>
              <a:ea typeface="Calibri"/>
              <a:cs typeface="Calibri"/>
              <a:sym typeface="Calibri"/>
            </a:endParaRPr>
          </a:p>
        </p:txBody>
      </p:sp>
      <p:sp>
        <p:nvSpPr>
          <p:cNvPr id="358" name="Google Shape;358;p27"/>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28"/>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p28"/>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65" name="Google Shape;365;p28"/>
          <p:cNvSpPr txBox="1"/>
          <p:nvPr/>
        </p:nvSpPr>
        <p:spPr>
          <a:xfrm>
            <a:off x="630100" y="875800"/>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Childhood has changed, children have not</a:t>
            </a:r>
            <a:endParaRPr sz="3600" b="1">
              <a:solidFill>
                <a:srgbClr val="05003F"/>
              </a:solidFill>
              <a:latin typeface="Calibri"/>
              <a:ea typeface="Calibri"/>
              <a:cs typeface="Calibri"/>
              <a:sym typeface="Calibri"/>
            </a:endParaRPr>
          </a:p>
        </p:txBody>
      </p:sp>
      <p:sp>
        <p:nvSpPr>
          <p:cNvPr id="366" name="Google Shape;366;p28"/>
          <p:cNvSpPr txBox="1"/>
          <p:nvPr/>
        </p:nvSpPr>
        <p:spPr>
          <a:xfrm>
            <a:off x="1949500" y="5338600"/>
            <a:ext cx="84057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300" i="1">
                <a:solidFill>
                  <a:srgbClr val="111111"/>
                </a:solidFill>
                <a:highlight>
                  <a:schemeClr val="lt1"/>
                </a:highlight>
                <a:latin typeface="Calibri"/>
                <a:ea typeface="Calibri"/>
                <a:cs typeface="Calibri"/>
                <a:sym typeface="Calibri"/>
              </a:rPr>
              <a:t>“By the age of seven the average child will have spent a </a:t>
            </a:r>
            <a:r>
              <a:rPr lang="en-US" sz="2300" b="1" i="1">
                <a:solidFill>
                  <a:srgbClr val="111111"/>
                </a:solidFill>
                <a:highlight>
                  <a:schemeClr val="lt1"/>
                </a:highlight>
                <a:latin typeface="Calibri"/>
                <a:ea typeface="Calibri"/>
                <a:cs typeface="Calibri"/>
                <a:sym typeface="Calibri"/>
              </a:rPr>
              <a:t>full year of 24-hour days </a:t>
            </a:r>
            <a:r>
              <a:rPr lang="en-US" sz="2300" i="1">
                <a:solidFill>
                  <a:srgbClr val="111111"/>
                </a:solidFill>
                <a:highlight>
                  <a:schemeClr val="lt1"/>
                </a:highlight>
                <a:latin typeface="Calibri"/>
                <a:ea typeface="Calibri"/>
                <a:cs typeface="Calibri"/>
                <a:sym typeface="Calibri"/>
              </a:rPr>
              <a:t>watching recreational screen media.” Dr Aric Sigman</a:t>
            </a:r>
            <a:endParaRPr sz="2300" b="1">
              <a:solidFill>
                <a:schemeClr val="dk1"/>
              </a:solidFill>
              <a:latin typeface="Calibri"/>
              <a:ea typeface="Calibri"/>
              <a:cs typeface="Calibri"/>
              <a:sym typeface="Calibri"/>
            </a:endParaRPr>
          </a:p>
        </p:txBody>
      </p:sp>
      <p:grpSp>
        <p:nvGrpSpPr>
          <p:cNvPr id="367" name="Google Shape;367;p28"/>
          <p:cNvGrpSpPr/>
          <p:nvPr/>
        </p:nvGrpSpPr>
        <p:grpSpPr>
          <a:xfrm>
            <a:off x="1200" y="5486400"/>
            <a:ext cx="12190800" cy="1371600"/>
            <a:chOff x="1200" y="5486400"/>
            <a:chExt cx="12190800" cy="1371600"/>
          </a:xfrm>
        </p:grpSpPr>
        <p:sp>
          <p:nvSpPr>
            <p:cNvPr id="368" name="Google Shape;368;p28"/>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369" name="Google Shape;369;p28"/>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70" name="Google Shape;370;p28"/>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371" name="Google Shape;371;p28"/>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372" name="Google Shape;372;p28"/>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373" name="Google Shape;373;p28"/>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374" name="Google Shape;374;p28"/>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375" name="Google Shape;375;p28"/>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376" name="Google Shape;376;p28"/>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377" name="Google Shape;377;p28"/>
          <p:cNvPicPr preferRelativeResize="0"/>
          <p:nvPr/>
        </p:nvPicPr>
        <p:blipFill rotWithShape="1">
          <a:blip r:embed="rId6">
            <a:alphaModFix/>
          </a:blip>
          <a:srcRect/>
          <a:stretch/>
        </p:blipFill>
        <p:spPr>
          <a:xfrm>
            <a:off x="630125" y="2303755"/>
            <a:ext cx="3486091" cy="2250475"/>
          </a:xfrm>
          <a:prstGeom prst="rect">
            <a:avLst/>
          </a:prstGeom>
          <a:noFill/>
          <a:ln>
            <a:noFill/>
          </a:ln>
        </p:spPr>
      </p:pic>
      <p:pic>
        <p:nvPicPr>
          <p:cNvPr id="378" name="Google Shape;378;p28"/>
          <p:cNvPicPr preferRelativeResize="0"/>
          <p:nvPr/>
        </p:nvPicPr>
        <p:blipFill rotWithShape="1">
          <a:blip r:embed="rId7">
            <a:alphaModFix/>
          </a:blip>
          <a:srcRect/>
          <a:stretch/>
        </p:blipFill>
        <p:spPr>
          <a:xfrm>
            <a:off x="4390438" y="2265853"/>
            <a:ext cx="2721175" cy="3027302"/>
          </a:xfrm>
          <a:prstGeom prst="rect">
            <a:avLst/>
          </a:prstGeom>
          <a:noFill/>
          <a:ln>
            <a:noFill/>
          </a:ln>
        </p:spPr>
      </p:pic>
      <p:pic>
        <p:nvPicPr>
          <p:cNvPr id="379" name="Google Shape;379;p28"/>
          <p:cNvPicPr preferRelativeResize="0"/>
          <p:nvPr/>
        </p:nvPicPr>
        <p:blipFill rotWithShape="1">
          <a:blip r:embed="rId8">
            <a:alphaModFix/>
          </a:blip>
          <a:srcRect/>
          <a:stretch/>
        </p:blipFill>
        <p:spPr>
          <a:xfrm>
            <a:off x="7385850" y="2265848"/>
            <a:ext cx="3478809" cy="2636550"/>
          </a:xfrm>
          <a:prstGeom prst="rect">
            <a:avLst/>
          </a:prstGeom>
          <a:noFill/>
          <a:ln>
            <a:noFill/>
          </a:ln>
        </p:spPr>
      </p:pic>
      <p:sp>
        <p:nvSpPr>
          <p:cNvPr id="380" name="Google Shape;380;p28"/>
          <p:cNvSpPr txBox="1"/>
          <p:nvPr/>
        </p:nvSpPr>
        <p:spPr>
          <a:xfrm>
            <a:off x="1888088" y="1507400"/>
            <a:ext cx="84057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300" i="1">
                <a:solidFill>
                  <a:srgbClr val="111111"/>
                </a:solidFill>
                <a:highlight>
                  <a:schemeClr val="lt1"/>
                </a:highlight>
                <a:latin typeface="Calibri"/>
                <a:ea typeface="Calibri"/>
                <a:cs typeface="Calibri"/>
                <a:sym typeface="Calibri"/>
              </a:rPr>
              <a:t>UK children’s screen time is an average </a:t>
            </a:r>
            <a:r>
              <a:rPr lang="en-US" sz="2300" b="1" i="1">
                <a:solidFill>
                  <a:srgbClr val="111111"/>
                </a:solidFill>
                <a:highlight>
                  <a:schemeClr val="lt1"/>
                </a:highlight>
                <a:latin typeface="Calibri"/>
                <a:ea typeface="Calibri"/>
                <a:cs typeface="Calibri"/>
                <a:sym typeface="Calibri"/>
              </a:rPr>
              <a:t>six hours per day</a:t>
            </a:r>
            <a:r>
              <a:rPr lang="en-US" sz="2300" i="1">
                <a:solidFill>
                  <a:srgbClr val="111111"/>
                </a:solidFill>
                <a:highlight>
                  <a:schemeClr val="lt1"/>
                </a:highlight>
                <a:latin typeface="Calibri"/>
                <a:ea typeface="Calibri"/>
                <a:cs typeface="Calibri"/>
                <a:sym typeface="Calibri"/>
              </a:rPr>
              <a:t>.</a:t>
            </a:r>
            <a:endParaRPr sz="2300">
              <a:solidFill>
                <a:schemeClr val="dk1"/>
              </a:solidFill>
              <a:latin typeface="Calibri"/>
              <a:ea typeface="Calibri"/>
              <a:cs typeface="Calibri"/>
              <a:sym typeface="Calibri"/>
            </a:endParaRPr>
          </a:p>
        </p:txBody>
      </p:sp>
      <p:sp>
        <p:nvSpPr>
          <p:cNvPr id="381" name="Google Shape;381;p28"/>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29"/>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7" name="Google Shape;387;p29"/>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88" name="Google Shape;388;p29"/>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Resilience and emotional regulation</a:t>
            </a:r>
            <a:endParaRPr sz="3600" b="1">
              <a:solidFill>
                <a:srgbClr val="05003F"/>
              </a:solidFill>
              <a:latin typeface="Calibri"/>
              <a:ea typeface="Calibri"/>
              <a:cs typeface="Calibri"/>
              <a:sym typeface="Calibri"/>
            </a:endParaRPr>
          </a:p>
        </p:txBody>
      </p:sp>
      <p:sp>
        <p:nvSpPr>
          <p:cNvPr id="389" name="Google Shape;389;p29"/>
          <p:cNvSpPr txBox="1"/>
          <p:nvPr/>
        </p:nvSpPr>
        <p:spPr>
          <a:xfrm>
            <a:off x="1949500" y="5262400"/>
            <a:ext cx="84057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i="1">
                <a:solidFill>
                  <a:srgbClr val="111111"/>
                </a:solidFill>
                <a:highlight>
                  <a:schemeClr val="lt1"/>
                </a:highlight>
                <a:latin typeface="Calibri"/>
                <a:ea typeface="Calibri"/>
                <a:cs typeface="Calibri"/>
                <a:sym typeface="Calibri"/>
              </a:rPr>
              <a:t>Resilience isn’t a biological gift from great parents… it is something we need to gain through experience.</a:t>
            </a:r>
            <a:endParaRPr sz="2400" i="1">
              <a:solidFill>
                <a:srgbClr val="111111"/>
              </a:solidFill>
              <a:highlight>
                <a:schemeClr val="lt1"/>
              </a:highlight>
              <a:latin typeface="Calibri"/>
              <a:ea typeface="Calibri"/>
              <a:cs typeface="Calibri"/>
              <a:sym typeface="Calibri"/>
            </a:endParaRPr>
          </a:p>
        </p:txBody>
      </p:sp>
      <p:grpSp>
        <p:nvGrpSpPr>
          <p:cNvPr id="390" name="Google Shape;390;p29"/>
          <p:cNvGrpSpPr/>
          <p:nvPr/>
        </p:nvGrpSpPr>
        <p:grpSpPr>
          <a:xfrm>
            <a:off x="1200" y="5486400"/>
            <a:ext cx="12190800" cy="1371600"/>
            <a:chOff x="1200" y="5486400"/>
            <a:chExt cx="12190800" cy="1371600"/>
          </a:xfrm>
        </p:grpSpPr>
        <p:sp>
          <p:nvSpPr>
            <p:cNvPr id="391" name="Google Shape;391;p29"/>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392" name="Google Shape;392;p29"/>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393" name="Google Shape;393;p29"/>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394" name="Google Shape;394;p29"/>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395" name="Google Shape;395;p29"/>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396" name="Google Shape;396;p29"/>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397" name="Google Shape;397;p29"/>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398" name="Google Shape;398;p29"/>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399" name="Google Shape;399;p29"/>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400" name="Google Shape;400;p29"/>
          <p:cNvSpPr txBox="1"/>
          <p:nvPr/>
        </p:nvSpPr>
        <p:spPr>
          <a:xfrm>
            <a:off x="1888088" y="1583600"/>
            <a:ext cx="8405700" cy="489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i="1">
                <a:solidFill>
                  <a:srgbClr val="111111"/>
                </a:solidFill>
                <a:highlight>
                  <a:schemeClr val="lt1"/>
                </a:highlight>
                <a:latin typeface="Calibri"/>
                <a:ea typeface="Calibri"/>
                <a:cs typeface="Calibri"/>
                <a:sym typeface="Calibri"/>
              </a:rPr>
              <a:t>Children build resilience by overcoming challenges and fear.</a:t>
            </a:r>
            <a:endParaRPr sz="2400" i="1">
              <a:solidFill>
                <a:srgbClr val="111111"/>
              </a:solidFill>
              <a:highlight>
                <a:schemeClr val="lt1"/>
              </a:highlight>
              <a:latin typeface="Calibri"/>
              <a:ea typeface="Calibri"/>
              <a:cs typeface="Calibri"/>
              <a:sym typeface="Calibri"/>
            </a:endParaRPr>
          </a:p>
        </p:txBody>
      </p:sp>
      <p:pic>
        <p:nvPicPr>
          <p:cNvPr id="401" name="Google Shape;401;p29"/>
          <p:cNvPicPr preferRelativeResize="0"/>
          <p:nvPr/>
        </p:nvPicPr>
        <p:blipFill rotWithShape="1">
          <a:blip r:embed="rId6">
            <a:alphaModFix/>
          </a:blip>
          <a:srcRect/>
          <a:stretch/>
        </p:blipFill>
        <p:spPr>
          <a:xfrm>
            <a:off x="1252860" y="2337437"/>
            <a:ext cx="2327693" cy="2723750"/>
          </a:xfrm>
          <a:prstGeom prst="rect">
            <a:avLst/>
          </a:prstGeom>
          <a:noFill/>
          <a:ln>
            <a:noFill/>
          </a:ln>
        </p:spPr>
      </p:pic>
      <p:pic>
        <p:nvPicPr>
          <p:cNvPr id="402" name="Google Shape;402;p29"/>
          <p:cNvPicPr preferRelativeResize="0"/>
          <p:nvPr/>
        </p:nvPicPr>
        <p:blipFill rotWithShape="1">
          <a:blip r:embed="rId7">
            <a:alphaModFix/>
          </a:blip>
          <a:srcRect/>
          <a:stretch/>
        </p:blipFill>
        <p:spPr>
          <a:xfrm>
            <a:off x="3958178" y="2613900"/>
            <a:ext cx="3276525" cy="2447299"/>
          </a:xfrm>
          <a:prstGeom prst="rect">
            <a:avLst/>
          </a:prstGeom>
          <a:noFill/>
          <a:ln>
            <a:noFill/>
          </a:ln>
        </p:spPr>
      </p:pic>
      <p:pic>
        <p:nvPicPr>
          <p:cNvPr id="403" name="Google Shape;403;p29"/>
          <p:cNvPicPr preferRelativeResize="0"/>
          <p:nvPr/>
        </p:nvPicPr>
        <p:blipFill rotWithShape="1">
          <a:blip r:embed="rId8">
            <a:alphaModFix/>
          </a:blip>
          <a:srcRect/>
          <a:stretch/>
        </p:blipFill>
        <p:spPr>
          <a:xfrm>
            <a:off x="7433676" y="2690999"/>
            <a:ext cx="3478200" cy="2370300"/>
          </a:xfrm>
          <a:prstGeom prst="flowChartDelay">
            <a:avLst/>
          </a:prstGeom>
          <a:noFill/>
          <a:ln>
            <a:noFill/>
          </a:ln>
        </p:spPr>
      </p:pic>
      <p:sp>
        <p:nvSpPr>
          <p:cNvPr id="404" name="Google Shape;404;p29"/>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0"/>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10" name="Google Shape;410;p30"/>
          <p:cNvGrpSpPr/>
          <p:nvPr/>
        </p:nvGrpSpPr>
        <p:grpSpPr>
          <a:xfrm>
            <a:off x="1200" y="5486400"/>
            <a:ext cx="12190800" cy="1371600"/>
            <a:chOff x="1200" y="5486400"/>
            <a:chExt cx="12190800" cy="1371600"/>
          </a:xfrm>
        </p:grpSpPr>
        <p:sp>
          <p:nvSpPr>
            <p:cNvPr id="411" name="Google Shape;411;p30"/>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12" name="Google Shape;412;p30"/>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13" name="Google Shape;413;p30"/>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414" name="Google Shape;414;p30"/>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415" name="Google Shape;415;p30"/>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416" name="Google Shape;416;p30"/>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417" name="Google Shape;417;p30"/>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418" name="Google Shape;418;p30"/>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419" name="Google Shape;419;p30"/>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420" name="Google Shape;420;p30"/>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21" name="Google Shape;421;p30"/>
          <p:cNvSpPr txBox="1"/>
          <p:nvPr/>
        </p:nvSpPr>
        <p:spPr>
          <a:xfrm>
            <a:off x="630125" y="1184425"/>
            <a:ext cx="52581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What is play?</a:t>
            </a:r>
            <a:endParaRPr sz="3600" b="0" i="0" u="none" strike="noStrike" cap="none">
              <a:solidFill>
                <a:srgbClr val="05003F"/>
              </a:solidFill>
              <a:latin typeface="Calibri"/>
              <a:ea typeface="Calibri"/>
              <a:cs typeface="Calibri"/>
              <a:sym typeface="Calibri"/>
            </a:endParaRPr>
          </a:p>
        </p:txBody>
      </p:sp>
      <p:sp>
        <p:nvSpPr>
          <p:cNvPr id="422" name="Google Shape;422;p30"/>
          <p:cNvSpPr txBox="1"/>
          <p:nvPr/>
        </p:nvSpPr>
        <p:spPr>
          <a:xfrm>
            <a:off x="630125" y="2149600"/>
            <a:ext cx="4983900" cy="2397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900"/>
              <a:buFont typeface="Arial"/>
              <a:buNone/>
            </a:pPr>
            <a:r>
              <a:rPr lang="en-US" sz="2800">
                <a:solidFill>
                  <a:srgbClr val="111111"/>
                </a:solidFill>
                <a:latin typeface="Calibri"/>
                <a:ea typeface="Calibri"/>
                <a:cs typeface="Calibri"/>
                <a:sym typeface="Calibri"/>
              </a:rPr>
              <a:t>Play is a process that is:</a:t>
            </a:r>
            <a:endParaRPr sz="2800">
              <a:solidFill>
                <a:srgbClr val="111111"/>
              </a:solidFill>
              <a:latin typeface="Calibri"/>
              <a:ea typeface="Calibri"/>
              <a:cs typeface="Calibri"/>
              <a:sym typeface="Calibri"/>
            </a:endParaRPr>
          </a:p>
          <a:p>
            <a:pPr marL="457200" lvl="0" indent="-406400" algn="l" rtl="0">
              <a:lnSpc>
                <a:spcPct val="115000"/>
              </a:lnSpc>
              <a:spcBef>
                <a:spcPts val="0"/>
              </a:spcBef>
              <a:spcAft>
                <a:spcPts val="0"/>
              </a:spcAft>
              <a:buClr>
                <a:srgbClr val="111111"/>
              </a:buClr>
              <a:buSzPts val="2800"/>
              <a:buFont typeface="Calibri"/>
              <a:buChar char="●"/>
            </a:pPr>
            <a:r>
              <a:rPr lang="en-US" sz="2800">
                <a:solidFill>
                  <a:srgbClr val="111111"/>
                </a:solidFill>
                <a:latin typeface="Calibri"/>
                <a:ea typeface="Calibri"/>
                <a:cs typeface="Calibri"/>
                <a:sym typeface="Calibri"/>
              </a:rPr>
              <a:t>Freely chosen</a:t>
            </a:r>
            <a:endParaRPr sz="2800">
              <a:solidFill>
                <a:srgbClr val="111111"/>
              </a:solidFill>
              <a:latin typeface="Calibri"/>
              <a:ea typeface="Calibri"/>
              <a:cs typeface="Calibri"/>
              <a:sym typeface="Calibri"/>
            </a:endParaRPr>
          </a:p>
          <a:p>
            <a:pPr marL="457200" lvl="0" indent="-406400" algn="l" rtl="0">
              <a:lnSpc>
                <a:spcPct val="115000"/>
              </a:lnSpc>
              <a:spcBef>
                <a:spcPts val="0"/>
              </a:spcBef>
              <a:spcAft>
                <a:spcPts val="0"/>
              </a:spcAft>
              <a:buClr>
                <a:srgbClr val="111111"/>
              </a:buClr>
              <a:buSzPts val="2800"/>
              <a:buFont typeface="Calibri"/>
              <a:buChar char="●"/>
            </a:pPr>
            <a:r>
              <a:rPr lang="en-US" sz="2800">
                <a:solidFill>
                  <a:srgbClr val="111111"/>
                </a:solidFill>
                <a:latin typeface="Calibri"/>
                <a:ea typeface="Calibri"/>
                <a:cs typeface="Calibri"/>
                <a:sym typeface="Calibri"/>
              </a:rPr>
              <a:t>Intrinsically motivated</a:t>
            </a:r>
            <a:endParaRPr sz="2800">
              <a:solidFill>
                <a:srgbClr val="111111"/>
              </a:solidFill>
              <a:latin typeface="Calibri"/>
              <a:ea typeface="Calibri"/>
              <a:cs typeface="Calibri"/>
              <a:sym typeface="Calibri"/>
            </a:endParaRPr>
          </a:p>
          <a:p>
            <a:pPr marL="457200" lvl="0" indent="-406400" algn="l" rtl="0">
              <a:lnSpc>
                <a:spcPct val="115000"/>
              </a:lnSpc>
              <a:spcBef>
                <a:spcPts val="0"/>
              </a:spcBef>
              <a:spcAft>
                <a:spcPts val="0"/>
              </a:spcAft>
              <a:buClr>
                <a:srgbClr val="111111"/>
              </a:buClr>
              <a:buSzPts val="2800"/>
              <a:buFont typeface="Calibri"/>
              <a:buChar char="●"/>
            </a:pPr>
            <a:r>
              <a:rPr lang="en-US" sz="2800">
                <a:solidFill>
                  <a:srgbClr val="111111"/>
                </a:solidFill>
                <a:latin typeface="Calibri"/>
                <a:ea typeface="Calibri"/>
                <a:cs typeface="Calibri"/>
                <a:sym typeface="Calibri"/>
              </a:rPr>
              <a:t>Self-directed</a:t>
            </a:r>
            <a:endParaRPr sz="2800">
              <a:solidFill>
                <a:srgbClr val="111111"/>
              </a:solidFill>
              <a:latin typeface="Calibri"/>
              <a:ea typeface="Calibri"/>
              <a:cs typeface="Calibri"/>
              <a:sym typeface="Calibri"/>
            </a:endParaRPr>
          </a:p>
          <a:p>
            <a:pPr marL="0" marR="0" lvl="0" indent="0" algn="l" rtl="0">
              <a:lnSpc>
                <a:spcPct val="115000"/>
              </a:lnSpc>
              <a:spcBef>
                <a:spcPts val="0"/>
              </a:spcBef>
              <a:spcAft>
                <a:spcPts val="0"/>
              </a:spcAft>
              <a:buNone/>
            </a:pPr>
            <a:endParaRPr sz="3000">
              <a:solidFill>
                <a:srgbClr val="111111"/>
              </a:solidFill>
              <a:latin typeface="Calibri"/>
              <a:ea typeface="Calibri"/>
              <a:cs typeface="Calibri"/>
              <a:sym typeface="Calibri"/>
            </a:endParaRPr>
          </a:p>
        </p:txBody>
      </p:sp>
      <p:pic>
        <p:nvPicPr>
          <p:cNvPr id="423" name="Google Shape;423;p30"/>
          <p:cNvPicPr preferRelativeResize="0"/>
          <p:nvPr/>
        </p:nvPicPr>
        <p:blipFill rotWithShape="1">
          <a:blip r:embed="rId6">
            <a:alphaModFix/>
          </a:blip>
          <a:srcRect l="16861" r="16861"/>
          <a:stretch/>
        </p:blipFill>
        <p:spPr>
          <a:xfrm>
            <a:off x="6420225" y="527588"/>
            <a:ext cx="5770573" cy="5802827"/>
          </a:xfrm>
          <a:prstGeom prst="rect">
            <a:avLst/>
          </a:prstGeom>
          <a:noFill/>
          <a:ln>
            <a:noFill/>
          </a:ln>
        </p:spPr>
      </p:pic>
      <p:sp>
        <p:nvSpPr>
          <p:cNvPr id="424" name="Google Shape;424;p30"/>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31"/>
          <p:cNvSpPr/>
          <p:nvPr/>
        </p:nvSpPr>
        <p:spPr>
          <a:xfrm>
            <a:off x="5888174" y="0"/>
            <a:ext cx="6303900" cy="6385500"/>
          </a:xfrm>
          <a:prstGeom prst="rect">
            <a:avLst/>
          </a:prstGeom>
          <a:solidFill>
            <a:srgbClr val="00933F"/>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30" name="Google Shape;430;p31"/>
          <p:cNvSpPr/>
          <p:nvPr/>
        </p:nvSpPr>
        <p:spPr>
          <a:xfrm rot="5379099" flipH="1">
            <a:off x="2906697" y="-1636606"/>
            <a:ext cx="913793" cy="5043686"/>
          </a:xfrm>
          <a:prstGeom prst="rect">
            <a:avLst/>
          </a:prstGeom>
          <a:solidFill>
            <a:schemeClr val="lt1"/>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31" name="Google Shape;431;p31"/>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32" name="Google Shape;432;p31"/>
          <p:cNvSpPr txBox="1"/>
          <p:nvPr/>
        </p:nvSpPr>
        <p:spPr>
          <a:xfrm>
            <a:off x="325325" y="879625"/>
            <a:ext cx="52581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The benefits of play</a:t>
            </a:r>
            <a:endParaRPr sz="3600" b="0" i="0" u="none" strike="noStrike" cap="none">
              <a:solidFill>
                <a:srgbClr val="05003F"/>
              </a:solidFill>
              <a:latin typeface="Calibri"/>
              <a:ea typeface="Calibri"/>
              <a:cs typeface="Calibri"/>
              <a:sym typeface="Calibri"/>
            </a:endParaRPr>
          </a:p>
        </p:txBody>
      </p:sp>
      <p:sp>
        <p:nvSpPr>
          <p:cNvPr id="433" name="Google Shape;433;p31"/>
          <p:cNvSpPr txBox="1"/>
          <p:nvPr/>
        </p:nvSpPr>
        <p:spPr>
          <a:xfrm>
            <a:off x="325325" y="1810750"/>
            <a:ext cx="5181900" cy="2812800"/>
          </a:xfrm>
          <a:prstGeom prst="rect">
            <a:avLst/>
          </a:prstGeom>
          <a:noFill/>
          <a:ln>
            <a:noFill/>
          </a:ln>
        </p:spPr>
        <p:txBody>
          <a:bodyPr spcFirstLastPara="1" wrap="square" lIns="91425" tIns="91425" rIns="91425" bIns="91425" anchor="t" anchorCtr="0">
            <a:noAutofit/>
          </a:bodyPr>
          <a:lstStyle/>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Strength and endurance</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Whole body coordination</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Emotional attachment</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Emotional and social skills</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Hand-eye coordination</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Thinking, reasoning, problem solving</a:t>
            </a:r>
            <a:endParaRPr sz="2400">
              <a:solidFill>
                <a:schemeClr val="dk1"/>
              </a:solidFill>
              <a:latin typeface="Calibri"/>
              <a:ea typeface="Calibri"/>
              <a:cs typeface="Calibri"/>
              <a:sym typeface="Calibri"/>
            </a:endParaRPr>
          </a:p>
          <a:p>
            <a:pPr marL="457200" lvl="0" indent="-381000" algn="l" rtl="0">
              <a:lnSpc>
                <a:spcPct val="115000"/>
              </a:lnSpc>
              <a:spcBef>
                <a:spcPts val="0"/>
              </a:spcBef>
              <a:spcAft>
                <a:spcPts val="0"/>
              </a:spcAft>
              <a:buClr>
                <a:schemeClr val="dk1"/>
              </a:buClr>
              <a:buSzPts val="2400"/>
              <a:buFont typeface="Calibri"/>
              <a:buChar char="●"/>
            </a:pPr>
            <a:r>
              <a:rPr lang="en-US" sz="2400">
                <a:solidFill>
                  <a:schemeClr val="dk1"/>
                </a:solidFill>
                <a:latin typeface="Calibri"/>
                <a:ea typeface="Calibri"/>
                <a:cs typeface="Calibri"/>
                <a:sym typeface="Calibri"/>
              </a:rPr>
              <a:t>Early language development</a:t>
            </a:r>
            <a:endParaRPr sz="2400">
              <a:solidFill>
                <a:schemeClr val="dk1"/>
              </a:solidFill>
              <a:latin typeface="Calibri"/>
              <a:ea typeface="Calibri"/>
              <a:cs typeface="Calibri"/>
              <a:sym typeface="Calibri"/>
            </a:endParaRPr>
          </a:p>
        </p:txBody>
      </p:sp>
      <p:sp>
        <p:nvSpPr>
          <p:cNvPr id="434" name="Google Shape;434;p31"/>
          <p:cNvSpPr txBox="1"/>
          <p:nvPr/>
        </p:nvSpPr>
        <p:spPr>
          <a:xfrm>
            <a:off x="1914375" y="5181600"/>
            <a:ext cx="7579200" cy="8004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300" b="1">
                <a:solidFill>
                  <a:schemeClr val="dk1"/>
                </a:solidFill>
                <a:latin typeface="Calibri"/>
                <a:ea typeface="Calibri"/>
                <a:cs typeface="Calibri"/>
                <a:sym typeface="Calibri"/>
              </a:rPr>
              <a:t>Self-regulation</a:t>
            </a:r>
            <a:r>
              <a:rPr lang="en-US" sz="2300">
                <a:solidFill>
                  <a:schemeClr val="dk1"/>
                </a:solidFill>
                <a:latin typeface="Calibri"/>
                <a:ea typeface="Calibri"/>
                <a:cs typeface="Calibri"/>
                <a:sym typeface="Calibri"/>
              </a:rPr>
              <a:t>: The ability to be aware of and regulate one’s own cognitive and emotional mental states and behaviour.</a:t>
            </a:r>
            <a:endParaRPr sz="2300">
              <a:solidFill>
                <a:schemeClr val="dk1"/>
              </a:solidFill>
              <a:latin typeface="Calibri"/>
              <a:ea typeface="Calibri"/>
              <a:cs typeface="Calibri"/>
              <a:sym typeface="Calibri"/>
            </a:endParaRPr>
          </a:p>
        </p:txBody>
      </p:sp>
      <p:sp>
        <p:nvSpPr>
          <p:cNvPr id="435" name="Google Shape;435;p31"/>
          <p:cNvSpPr txBox="1"/>
          <p:nvPr/>
        </p:nvSpPr>
        <p:spPr>
          <a:xfrm>
            <a:off x="6497525" y="976450"/>
            <a:ext cx="5181900" cy="3418500"/>
          </a:xfrm>
          <a:prstGeom prst="rect">
            <a:avLst/>
          </a:prstGeom>
          <a:noFill/>
          <a:ln>
            <a:noFill/>
          </a:ln>
        </p:spPr>
        <p:txBody>
          <a:bodyPr spcFirstLastPara="1" wrap="square" lIns="91425" tIns="91425" rIns="91425" bIns="91425" anchor="t" anchorCtr="0">
            <a:noAutofit/>
          </a:bodyPr>
          <a:lstStyle/>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Communication skills</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Literacy</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Numeracy</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Artistic creativity</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Narrative skills</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Social and group work skills</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Understanding rules</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Discussion skills</a:t>
            </a:r>
            <a:endParaRPr sz="2400">
              <a:solidFill>
                <a:schemeClr val="lt1"/>
              </a:solidFill>
              <a:latin typeface="Calibri"/>
              <a:ea typeface="Calibri"/>
              <a:cs typeface="Calibri"/>
              <a:sym typeface="Calibri"/>
            </a:endParaRPr>
          </a:p>
          <a:p>
            <a:pPr marL="457200" lvl="0" indent="-381000" algn="l" rtl="0">
              <a:lnSpc>
                <a:spcPct val="115000"/>
              </a:lnSpc>
              <a:spcBef>
                <a:spcPts val="0"/>
              </a:spcBef>
              <a:spcAft>
                <a:spcPts val="0"/>
              </a:spcAft>
              <a:buClr>
                <a:schemeClr val="lt1"/>
              </a:buClr>
              <a:buSzPts val="2400"/>
              <a:buFont typeface="Calibri"/>
              <a:buChar char="●"/>
            </a:pPr>
            <a:r>
              <a:rPr lang="en-US" sz="2400">
                <a:solidFill>
                  <a:schemeClr val="lt1"/>
                </a:solidFill>
                <a:latin typeface="Calibri"/>
                <a:ea typeface="Calibri"/>
                <a:cs typeface="Calibri"/>
                <a:sym typeface="Calibri"/>
              </a:rPr>
              <a:t>Mental representation</a:t>
            </a:r>
            <a:endParaRPr sz="2400">
              <a:solidFill>
                <a:schemeClr val="lt1"/>
              </a:solidFill>
              <a:latin typeface="Calibri"/>
              <a:ea typeface="Calibri"/>
              <a:cs typeface="Calibri"/>
              <a:sym typeface="Calibri"/>
            </a:endParaRPr>
          </a:p>
        </p:txBody>
      </p:sp>
      <p:grpSp>
        <p:nvGrpSpPr>
          <p:cNvPr id="436" name="Google Shape;436;p31"/>
          <p:cNvGrpSpPr/>
          <p:nvPr/>
        </p:nvGrpSpPr>
        <p:grpSpPr>
          <a:xfrm>
            <a:off x="1200" y="5486400"/>
            <a:ext cx="12190800" cy="1371600"/>
            <a:chOff x="1200" y="5486400"/>
            <a:chExt cx="12190800" cy="1371600"/>
          </a:xfrm>
        </p:grpSpPr>
        <p:sp>
          <p:nvSpPr>
            <p:cNvPr id="437" name="Google Shape;437;p31"/>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38" name="Google Shape;438;p31"/>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39" name="Google Shape;439;p31"/>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440" name="Google Shape;440;p31"/>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441" name="Google Shape;441;p31"/>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442" name="Google Shape;442;p31"/>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443" name="Google Shape;443;p31"/>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444" name="Google Shape;444;p31"/>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445" name="Google Shape;445;p31"/>
            <p:cNvPicPr preferRelativeResize="0"/>
            <p:nvPr/>
          </p:nvPicPr>
          <p:blipFill rotWithShape="1">
            <a:blip r:embed="rId5">
              <a:alphaModFix/>
            </a:blip>
            <a:srcRect l="15559" t="21279" r="22104" b="17624"/>
            <a:stretch/>
          </p:blipFill>
          <p:spPr>
            <a:xfrm>
              <a:off x="9587650" y="6546423"/>
              <a:ext cx="204045" cy="204045"/>
            </a:xfrm>
            <a:prstGeom prst="rect">
              <a:avLst/>
            </a:prstGeom>
            <a:noFill/>
            <a:ln>
              <a:noFill/>
            </a:ln>
          </p:spPr>
        </p:pic>
      </p:grpSp>
      <p:sp>
        <p:nvSpPr>
          <p:cNvPr id="446" name="Google Shape;446;p31"/>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32"/>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52" name="Google Shape;452;p32"/>
          <p:cNvGrpSpPr/>
          <p:nvPr/>
        </p:nvGrpSpPr>
        <p:grpSpPr>
          <a:xfrm>
            <a:off x="1200" y="5486400"/>
            <a:ext cx="12190800" cy="1371600"/>
            <a:chOff x="1200" y="5486400"/>
            <a:chExt cx="12190800" cy="1371600"/>
          </a:xfrm>
        </p:grpSpPr>
        <p:sp>
          <p:nvSpPr>
            <p:cNvPr id="453" name="Google Shape;453;p32"/>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54" name="Google Shape;454;p32"/>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55" name="Google Shape;455;p32"/>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456" name="Google Shape;456;p32"/>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457" name="Google Shape;457;p32"/>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458" name="Google Shape;458;p32"/>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459" name="Google Shape;459;p32"/>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460" name="Google Shape;460;p32"/>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461" name="Google Shape;461;p32"/>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462" name="Google Shape;462;p32"/>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63" name="Google Shape;463;p32"/>
          <p:cNvSpPr txBox="1"/>
          <p:nvPr/>
        </p:nvSpPr>
        <p:spPr>
          <a:xfrm>
            <a:off x="325325" y="879625"/>
            <a:ext cx="66219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Health benefits for all the family</a:t>
            </a:r>
            <a:endParaRPr sz="3600" b="0" i="0" u="none" strike="noStrike" cap="none">
              <a:solidFill>
                <a:srgbClr val="05003F"/>
              </a:solidFill>
              <a:latin typeface="Calibri"/>
              <a:ea typeface="Calibri"/>
              <a:cs typeface="Calibri"/>
              <a:sym typeface="Calibri"/>
            </a:endParaRPr>
          </a:p>
        </p:txBody>
      </p:sp>
      <p:sp>
        <p:nvSpPr>
          <p:cNvPr id="464" name="Google Shape;464;p32"/>
          <p:cNvSpPr txBox="1"/>
          <p:nvPr/>
        </p:nvSpPr>
        <p:spPr>
          <a:xfrm>
            <a:off x="325325" y="1828800"/>
            <a:ext cx="4983900" cy="2718600"/>
          </a:xfrm>
          <a:prstGeom prst="rect">
            <a:avLst/>
          </a:prstGeom>
          <a:noFill/>
          <a:ln>
            <a:noFill/>
          </a:ln>
        </p:spPr>
        <p:txBody>
          <a:bodyPr spcFirstLastPara="1" wrap="square" lIns="91425" tIns="91425" rIns="91425" bIns="91425" anchor="t" anchorCtr="0">
            <a:noAutofit/>
          </a:bodyPr>
          <a:lstStyle/>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Exercise</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Family time</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Fun</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Improved mental health</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Fresh air</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Relaxation</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Feel good factor</a:t>
            </a:r>
            <a:endParaRPr sz="2400">
              <a:solidFill>
                <a:srgbClr val="111111"/>
              </a:solidFill>
              <a:latin typeface="Calibri"/>
              <a:ea typeface="Calibri"/>
              <a:cs typeface="Calibri"/>
              <a:sym typeface="Calibri"/>
            </a:endParaRPr>
          </a:p>
        </p:txBody>
      </p:sp>
      <p:pic>
        <p:nvPicPr>
          <p:cNvPr id="465" name="Google Shape;465;p32"/>
          <p:cNvPicPr preferRelativeResize="0"/>
          <p:nvPr/>
        </p:nvPicPr>
        <p:blipFill rotWithShape="1">
          <a:blip r:embed="rId6">
            <a:alphaModFix/>
          </a:blip>
          <a:srcRect/>
          <a:stretch/>
        </p:blipFill>
        <p:spPr>
          <a:xfrm>
            <a:off x="7745323" y="816563"/>
            <a:ext cx="3603700" cy="5200275"/>
          </a:xfrm>
          <a:prstGeom prst="rect">
            <a:avLst/>
          </a:prstGeom>
          <a:noFill/>
          <a:ln>
            <a:noFill/>
          </a:ln>
        </p:spPr>
      </p:pic>
      <p:sp>
        <p:nvSpPr>
          <p:cNvPr id="466" name="Google Shape;466;p32"/>
          <p:cNvSpPr txBox="1"/>
          <p:nvPr/>
        </p:nvSpPr>
        <p:spPr>
          <a:xfrm>
            <a:off x="4396050" y="2262613"/>
            <a:ext cx="3992700" cy="7695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200">
                <a:solidFill>
                  <a:schemeClr val="dk1"/>
                </a:solidFill>
                <a:latin typeface="Calibri"/>
                <a:ea typeface="Calibri"/>
                <a:cs typeface="Calibri"/>
                <a:sym typeface="Calibri"/>
              </a:rPr>
              <a:t>Parent’s booklet… it’s </a:t>
            </a:r>
            <a:r>
              <a:rPr lang="en-US" sz="2200" b="1">
                <a:solidFill>
                  <a:schemeClr val="dk1"/>
                </a:solidFill>
                <a:latin typeface="Calibri"/>
                <a:ea typeface="Calibri"/>
                <a:cs typeface="Calibri"/>
                <a:sym typeface="Calibri"/>
              </a:rPr>
              <a:t>free and full of great ideas!</a:t>
            </a:r>
            <a:endParaRPr sz="2200" b="1">
              <a:solidFill>
                <a:schemeClr val="dk1"/>
              </a:solidFill>
              <a:latin typeface="Calibri"/>
              <a:ea typeface="Calibri"/>
              <a:cs typeface="Calibri"/>
              <a:sym typeface="Calibri"/>
            </a:endParaRPr>
          </a:p>
        </p:txBody>
      </p:sp>
      <p:sp>
        <p:nvSpPr>
          <p:cNvPr id="467" name="Google Shape;467;p32"/>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33"/>
          <p:cNvSpPr/>
          <p:nvPr/>
        </p:nvSpPr>
        <p:spPr>
          <a:xfrm>
            <a:off x="5888174" y="0"/>
            <a:ext cx="6303900" cy="6385500"/>
          </a:xfrm>
          <a:prstGeom prst="rect">
            <a:avLst/>
          </a:prstGeom>
          <a:solidFill>
            <a:srgbClr val="00933F"/>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3" name="Google Shape;473;p33"/>
          <p:cNvSpPr/>
          <p:nvPr/>
        </p:nvSpPr>
        <p:spPr>
          <a:xfrm rot="5378557" flipH="1">
            <a:off x="2906609" y="-1636654"/>
            <a:ext cx="913818" cy="5043693"/>
          </a:xfrm>
          <a:prstGeom prst="rect">
            <a:avLst/>
          </a:prstGeom>
          <a:solidFill>
            <a:schemeClr val="lt1"/>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4" name="Google Shape;474;p33"/>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75" name="Google Shape;475;p33"/>
          <p:cNvSpPr txBox="1"/>
          <p:nvPr/>
        </p:nvSpPr>
        <p:spPr>
          <a:xfrm>
            <a:off x="325325" y="727225"/>
            <a:ext cx="7142400" cy="646500"/>
          </a:xfrm>
          <a:prstGeom prst="rect">
            <a:avLst/>
          </a:prstGeom>
          <a:solidFill>
            <a:schemeClr val="lt1"/>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Adult intervention… playwork style</a:t>
            </a:r>
            <a:endParaRPr sz="3600" b="0" i="0" u="none" strike="noStrike" cap="none">
              <a:solidFill>
                <a:srgbClr val="05003F"/>
              </a:solidFill>
              <a:latin typeface="Calibri"/>
              <a:ea typeface="Calibri"/>
              <a:cs typeface="Calibri"/>
              <a:sym typeface="Calibri"/>
            </a:endParaRPr>
          </a:p>
        </p:txBody>
      </p:sp>
      <p:sp>
        <p:nvSpPr>
          <p:cNvPr id="476" name="Google Shape;476;p33"/>
          <p:cNvSpPr txBox="1"/>
          <p:nvPr/>
        </p:nvSpPr>
        <p:spPr>
          <a:xfrm>
            <a:off x="354900" y="1429750"/>
            <a:ext cx="5348400" cy="281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2100" b="1">
                <a:solidFill>
                  <a:schemeClr val="dk1"/>
                </a:solidFill>
                <a:latin typeface="Calibri"/>
                <a:ea typeface="Calibri"/>
                <a:cs typeface="Calibri"/>
                <a:sym typeface="Calibri"/>
              </a:rPr>
              <a:t>Hinders</a:t>
            </a:r>
            <a:endParaRPr sz="2100" b="1">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Be careful</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You’re going to hurt yourself</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That’s too big for you</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Passes on own anxiety</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Distracts child from engaging in certain play types</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Adulterates play - gets over involved/excited</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Over competitive</a:t>
            </a:r>
            <a:endParaRPr sz="2100">
              <a:solidFill>
                <a:schemeClr val="dk1"/>
              </a:solidFill>
              <a:latin typeface="Calibri"/>
              <a:ea typeface="Calibri"/>
              <a:cs typeface="Calibri"/>
              <a:sym typeface="Calibri"/>
            </a:endParaRPr>
          </a:p>
          <a:p>
            <a:pPr marL="457200" lvl="0" indent="-361950" algn="l" rtl="0">
              <a:lnSpc>
                <a:spcPct val="115000"/>
              </a:lnSpc>
              <a:spcBef>
                <a:spcPts val="0"/>
              </a:spcBef>
              <a:spcAft>
                <a:spcPts val="0"/>
              </a:spcAft>
              <a:buClr>
                <a:schemeClr val="dk1"/>
              </a:buClr>
              <a:buSzPts val="2100"/>
              <a:buFont typeface="Calibri"/>
              <a:buChar char="●"/>
            </a:pPr>
            <a:r>
              <a:rPr lang="en-US" sz="2100">
                <a:solidFill>
                  <a:schemeClr val="dk1"/>
                </a:solidFill>
                <a:latin typeface="Calibri"/>
                <a:ea typeface="Calibri"/>
                <a:cs typeface="Calibri"/>
                <a:sym typeface="Calibri"/>
              </a:rPr>
              <a:t>Allows child to always win</a:t>
            </a:r>
            <a:endParaRPr sz="2100">
              <a:solidFill>
                <a:schemeClr val="dk1"/>
              </a:solidFill>
              <a:latin typeface="Calibri"/>
              <a:ea typeface="Calibri"/>
              <a:cs typeface="Calibri"/>
              <a:sym typeface="Calibri"/>
            </a:endParaRPr>
          </a:p>
        </p:txBody>
      </p:sp>
      <p:sp>
        <p:nvSpPr>
          <p:cNvPr id="477" name="Google Shape;477;p33"/>
          <p:cNvSpPr txBox="1"/>
          <p:nvPr/>
        </p:nvSpPr>
        <p:spPr>
          <a:xfrm>
            <a:off x="6305525" y="1429750"/>
            <a:ext cx="5181900" cy="2640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2100" b="1">
                <a:solidFill>
                  <a:schemeClr val="lt1"/>
                </a:solidFill>
                <a:latin typeface="Calibri"/>
                <a:ea typeface="Calibri"/>
                <a:cs typeface="Calibri"/>
                <a:sym typeface="Calibri"/>
              </a:rPr>
              <a:t>Helpful</a:t>
            </a:r>
            <a:endParaRPr sz="2100" b="1">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Supportive</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Models behaviour</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Follows child’s direction</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Provides resources</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Thinks about when to intervene</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Waits to be invited</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Observes</a:t>
            </a:r>
            <a:endParaRPr sz="2100">
              <a:solidFill>
                <a:schemeClr val="lt1"/>
              </a:solidFill>
              <a:latin typeface="Calibri"/>
              <a:ea typeface="Calibri"/>
              <a:cs typeface="Calibri"/>
              <a:sym typeface="Calibri"/>
            </a:endParaRPr>
          </a:p>
          <a:p>
            <a:pPr marL="457200" lvl="0" indent="-361950" algn="l" rtl="0">
              <a:lnSpc>
                <a:spcPct val="115000"/>
              </a:lnSpc>
              <a:spcBef>
                <a:spcPts val="0"/>
              </a:spcBef>
              <a:spcAft>
                <a:spcPts val="0"/>
              </a:spcAft>
              <a:buClr>
                <a:schemeClr val="lt1"/>
              </a:buClr>
              <a:buSzPts val="2100"/>
              <a:buFont typeface="Calibri"/>
              <a:buChar char="●"/>
            </a:pPr>
            <a:r>
              <a:rPr lang="en-US" sz="2100">
                <a:solidFill>
                  <a:schemeClr val="lt1"/>
                </a:solidFill>
                <a:latin typeface="Calibri"/>
                <a:ea typeface="Calibri"/>
                <a:cs typeface="Calibri"/>
                <a:sym typeface="Calibri"/>
              </a:rPr>
              <a:t>Learns and reflects</a:t>
            </a:r>
            <a:endParaRPr sz="2100">
              <a:solidFill>
                <a:schemeClr val="lt1"/>
              </a:solidFill>
              <a:latin typeface="Calibri"/>
              <a:ea typeface="Calibri"/>
              <a:cs typeface="Calibri"/>
              <a:sym typeface="Calibri"/>
            </a:endParaRPr>
          </a:p>
        </p:txBody>
      </p:sp>
      <p:grpSp>
        <p:nvGrpSpPr>
          <p:cNvPr id="478" name="Google Shape;478;p33"/>
          <p:cNvGrpSpPr/>
          <p:nvPr/>
        </p:nvGrpSpPr>
        <p:grpSpPr>
          <a:xfrm>
            <a:off x="1200" y="5486400"/>
            <a:ext cx="12190800" cy="1371600"/>
            <a:chOff x="1200" y="5486400"/>
            <a:chExt cx="12190800" cy="1371600"/>
          </a:xfrm>
        </p:grpSpPr>
        <p:sp>
          <p:nvSpPr>
            <p:cNvPr id="479" name="Google Shape;479;p33"/>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80" name="Google Shape;480;p33"/>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81" name="Google Shape;481;p33"/>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482" name="Google Shape;482;p33"/>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483" name="Google Shape;483;p33"/>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484" name="Google Shape;484;p33"/>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485" name="Google Shape;485;p33"/>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486" name="Google Shape;486;p33"/>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487" name="Google Shape;487;p33"/>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488" name="Google Shape;488;p33"/>
          <p:cNvSpPr txBox="1"/>
          <p:nvPr/>
        </p:nvSpPr>
        <p:spPr>
          <a:xfrm>
            <a:off x="7229525" y="5295900"/>
            <a:ext cx="4257900" cy="4617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We don’t always get it right!</a:t>
            </a:r>
            <a:endParaRPr sz="2400" b="1">
              <a:solidFill>
                <a:schemeClr val="dk1"/>
              </a:solidFill>
              <a:latin typeface="Calibri"/>
              <a:ea typeface="Calibri"/>
              <a:cs typeface="Calibri"/>
              <a:sym typeface="Calibri"/>
            </a:endParaRPr>
          </a:p>
        </p:txBody>
      </p:sp>
      <p:sp>
        <p:nvSpPr>
          <p:cNvPr id="489" name="Google Shape;489;p33"/>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34"/>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495" name="Google Shape;495;p34"/>
          <p:cNvGrpSpPr/>
          <p:nvPr/>
        </p:nvGrpSpPr>
        <p:grpSpPr>
          <a:xfrm>
            <a:off x="1200" y="5486400"/>
            <a:ext cx="12190800" cy="1371600"/>
            <a:chOff x="1200" y="5486400"/>
            <a:chExt cx="12190800" cy="1371600"/>
          </a:xfrm>
        </p:grpSpPr>
        <p:sp>
          <p:nvSpPr>
            <p:cNvPr id="496" name="Google Shape;496;p34"/>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497" name="Google Shape;497;p34"/>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498" name="Google Shape;498;p34"/>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499" name="Google Shape;499;p34"/>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500" name="Google Shape;500;p34"/>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501" name="Google Shape;501;p34"/>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502" name="Google Shape;502;p34"/>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503" name="Google Shape;503;p34"/>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504" name="Google Shape;504;p34"/>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505" name="Google Shape;505;p34"/>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06" name="Google Shape;506;p34"/>
          <p:cNvSpPr txBox="1"/>
          <p:nvPr/>
        </p:nvSpPr>
        <p:spPr>
          <a:xfrm>
            <a:off x="477725" y="879625"/>
            <a:ext cx="5463600" cy="12006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The importance of risk in children’s play</a:t>
            </a:r>
            <a:endParaRPr sz="3600" b="0" i="0" u="none" strike="noStrike" cap="none">
              <a:solidFill>
                <a:srgbClr val="05003F"/>
              </a:solidFill>
              <a:latin typeface="Calibri"/>
              <a:ea typeface="Calibri"/>
              <a:cs typeface="Calibri"/>
              <a:sym typeface="Calibri"/>
            </a:endParaRPr>
          </a:p>
        </p:txBody>
      </p:sp>
      <p:sp>
        <p:nvSpPr>
          <p:cNvPr id="507" name="Google Shape;507;p34"/>
          <p:cNvSpPr txBox="1"/>
          <p:nvPr/>
        </p:nvSpPr>
        <p:spPr>
          <a:xfrm>
            <a:off x="477725" y="2354513"/>
            <a:ext cx="4983900" cy="2397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2800" b="1">
                <a:solidFill>
                  <a:srgbClr val="111111"/>
                </a:solidFill>
                <a:latin typeface="Calibri"/>
                <a:ea typeface="Calibri"/>
                <a:cs typeface="Calibri"/>
                <a:sym typeface="Calibri"/>
              </a:rPr>
              <a:t>Risk </a:t>
            </a:r>
            <a:r>
              <a:rPr lang="en-US" sz="2800">
                <a:solidFill>
                  <a:srgbClr val="111111"/>
                </a:solidFill>
                <a:latin typeface="Calibri"/>
                <a:ea typeface="Calibri"/>
                <a:cs typeface="Calibri"/>
                <a:sym typeface="Calibri"/>
              </a:rPr>
              <a:t>means going beyond what is already known and easily accomplished.</a:t>
            </a:r>
            <a:endParaRPr sz="2800">
              <a:solidFill>
                <a:srgbClr val="111111"/>
              </a:solidFill>
              <a:latin typeface="Calibri"/>
              <a:ea typeface="Calibri"/>
              <a:cs typeface="Calibri"/>
              <a:sym typeface="Calibri"/>
            </a:endParaRPr>
          </a:p>
        </p:txBody>
      </p:sp>
      <p:pic>
        <p:nvPicPr>
          <p:cNvPr id="508" name="Google Shape;508;p34"/>
          <p:cNvPicPr preferRelativeResize="0"/>
          <p:nvPr/>
        </p:nvPicPr>
        <p:blipFill rotWithShape="1">
          <a:blip r:embed="rId6">
            <a:alphaModFix/>
          </a:blip>
          <a:srcRect l="4932" r="27962"/>
          <a:stretch/>
        </p:blipFill>
        <p:spPr>
          <a:xfrm>
            <a:off x="6420225" y="527588"/>
            <a:ext cx="5770573" cy="5802828"/>
          </a:xfrm>
          <a:prstGeom prst="rect">
            <a:avLst/>
          </a:prstGeom>
          <a:noFill/>
          <a:ln>
            <a:noFill/>
          </a:ln>
        </p:spPr>
      </p:pic>
      <p:sp>
        <p:nvSpPr>
          <p:cNvPr id="509" name="Google Shape;509;p34"/>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5"/>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5" name="Google Shape;515;p35"/>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grpSp>
        <p:nvGrpSpPr>
          <p:cNvPr id="516" name="Google Shape;516;p35"/>
          <p:cNvGrpSpPr/>
          <p:nvPr/>
        </p:nvGrpSpPr>
        <p:grpSpPr>
          <a:xfrm>
            <a:off x="1200" y="5486400"/>
            <a:ext cx="12190800" cy="1371600"/>
            <a:chOff x="1200" y="5486400"/>
            <a:chExt cx="12190800" cy="1371600"/>
          </a:xfrm>
        </p:grpSpPr>
        <p:sp>
          <p:nvSpPr>
            <p:cNvPr id="517" name="Google Shape;517;p35"/>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18" name="Google Shape;518;p35"/>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19" name="Google Shape;519;p35"/>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520" name="Google Shape;520;p35"/>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521" name="Google Shape;521;p35"/>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522" name="Google Shape;522;p35"/>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523" name="Google Shape;523;p35"/>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524" name="Google Shape;524;p35"/>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525" name="Google Shape;525;p35"/>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526" name="Google Shape;526;p35"/>
          <p:cNvSpPr/>
          <p:nvPr/>
        </p:nvSpPr>
        <p:spPr>
          <a:xfrm>
            <a:off x="0" y="507300"/>
            <a:ext cx="12190800" cy="1186500"/>
          </a:xfrm>
          <a:prstGeom prst="rect">
            <a:avLst/>
          </a:prstGeom>
          <a:solidFill>
            <a:srgbClr val="A41E29"/>
          </a:solidFill>
          <a:ln w="9525" cap="flat" cmpd="sng">
            <a:solidFill>
              <a:srgbClr val="A41E29"/>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27" name="Google Shape;527;p35"/>
          <p:cNvSpPr txBox="1"/>
          <p:nvPr/>
        </p:nvSpPr>
        <p:spPr>
          <a:xfrm>
            <a:off x="762000" y="862021"/>
            <a:ext cx="109107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rgbClr val="FFFFFF"/>
                </a:solidFill>
                <a:latin typeface="Calibri"/>
                <a:ea typeface="Calibri"/>
                <a:cs typeface="Calibri"/>
                <a:sym typeface="Calibri"/>
              </a:rPr>
              <a:t>Children’s play and leisure - promoting a balanced approach </a:t>
            </a:r>
            <a:r>
              <a:rPr lang="en-US" sz="2300" b="1" i="0" u="none" strike="noStrike" cap="none">
                <a:solidFill>
                  <a:srgbClr val="FFFFFF"/>
                </a:solidFill>
                <a:latin typeface="Calibri"/>
                <a:ea typeface="Calibri"/>
                <a:cs typeface="Calibri"/>
                <a:sym typeface="Calibri"/>
              </a:rPr>
              <a:t> </a:t>
            </a:r>
            <a:r>
              <a:rPr lang="en-US" sz="1600" b="1" i="0" u="none" strike="noStrike" cap="none">
                <a:solidFill>
                  <a:srgbClr val="FFFFFF"/>
                </a:solidFill>
                <a:latin typeface="Calibri"/>
                <a:ea typeface="Calibri"/>
                <a:cs typeface="Calibri"/>
                <a:sym typeface="Calibri"/>
              </a:rPr>
              <a:t>(</a:t>
            </a:r>
            <a:r>
              <a:rPr lang="en-US" sz="1600" b="1">
                <a:solidFill>
                  <a:srgbClr val="FFFFFF"/>
                </a:solidFill>
                <a:latin typeface="Calibri"/>
                <a:ea typeface="Calibri"/>
                <a:cs typeface="Calibri"/>
                <a:sym typeface="Calibri"/>
              </a:rPr>
              <a:t>Sep </a:t>
            </a:r>
            <a:r>
              <a:rPr lang="en-US" sz="1600" b="1" i="0" u="none" strike="noStrike" cap="none">
                <a:solidFill>
                  <a:srgbClr val="FFFFFF"/>
                </a:solidFill>
                <a:latin typeface="Calibri"/>
                <a:ea typeface="Calibri"/>
                <a:cs typeface="Calibri"/>
                <a:sym typeface="Calibri"/>
              </a:rPr>
              <a:t>2012)</a:t>
            </a:r>
            <a:endParaRPr sz="1400" b="0" i="0" u="none" strike="noStrike" cap="none">
              <a:solidFill>
                <a:srgbClr val="FFFFFF"/>
              </a:solidFill>
              <a:latin typeface="Calibri"/>
              <a:ea typeface="Calibri"/>
              <a:cs typeface="Calibri"/>
              <a:sym typeface="Calibri"/>
            </a:endParaRPr>
          </a:p>
        </p:txBody>
      </p:sp>
      <p:pic>
        <p:nvPicPr>
          <p:cNvPr id="528" name="Google Shape;528;p35"/>
          <p:cNvPicPr preferRelativeResize="0"/>
          <p:nvPr/>
        </p:nvPicPr>
        <p:blipFill rotWithShape="1">
          <a:blip r:embed="rId6">
            <a:alphaModFix/>
          </a:blip>
          <a:srcRect/>
          <a:stretch/>
        </p:blipFill>
        <p:spPr>
          <a:xfrm>
            <a:off x="10195765" y="645627"/>
            <a:ext cx="1640764" cy="797630"/>
          </a:xfrm>
          <a:prstGeom prst="rect">
            <a:avLst/>
          </a:prstGeom>
          <a:noFill/>
          <a:ln>
            <a:noFill/>
          </a:ln>
        </p:spPr>
      </p:pic>
      <p:sp>
        <p:nvSpPr>
          <p:cNvPr id="529" name="Google Shape;529;p35"/>
          <p:cNvSpPr txBox="1"/>
          <p:nvPr/>
        </p:nvSpPr>
        <p:spPr>
          <a:xfrm>
            <a:off x="3153150" y="2128350"/>
            <a:ext cx="4056900" cy="769500"/>
          </a:xfrm>
          <a:prstGeom prst="rect">
            <a:avLst/>
          </a:prstGeom>
          <a:solidFill>
            <a:srgbClr val="F79321"/>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200">
                <a:solidFill>
                  <a:schemeClr val="dk1"/>
                </a:solidFill>
                <a:latin typeface="Calibri"/>
                <a:ea typeface="Calibri"/>
                <a:cs typeface="Calibri"/>
                <a:sym typeface="Calibri"/>
              </a:rPr>
              <a:t>“Play is great for children’s wellbeing and development.”</a:t>
            </a:r>
            <a:endParaRPr sz="2200" b="1">
              <a:solidFill>
                <a:schemeClr val="dk1"/>
              </a:solidFill>
              <a:latin typeface="Calibri"/>
              <a:ea typeface="Calibri"/>
              <a:cs typeface="Calibri"/>
              <a:sym typeface="Calibri"/>
            </a:endParaRPr>
          </a:p>
        </p:txBody>
      </p:sp>
      <p:sp>
        <p:nvSpPr>
          <p:cNvPr id="530" name="Google Shape;530;p35"/>
          <p:cNvSpPr txBox="1"/>
          <p:nvPr/>
        </p:nvSpPr>
        <p:spPr>
          <a:xfrm>
            <a:off x="3153150" y="3171450"/>
            <a:ext cx="4056900" cy="14469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200">
                <a:solidFill>
                  <a:schemeClr val="dk1"/>
                </a:solidFill>
                <a:latin typeface="Calibri"/>
                <a:ea typeface="Calibri"/>
                <a:cs typeface="Calibri"/>
                <a:sym typeface="Calibri"/>
              </a:rPr>
              <a:t>“When planning and providing play opportunities, the goal is not to eliminate risk, but to weigh up the risks and the benefits.”</a:t>
            </a:r>
            <a:endParaRPr sz="2200" b="1">
              <a:solidFill>
                <a:schemeClr val="dk1"/>
              </a:solidFill>
              <a:latin typeface="Calibri"/>
              <a:ea typeface="Calibri"/>
              <a:cs typeface="Calibri"/>
              <a:sym typeface="Calibri"/>
            </a:endParaRPr>
          </a:p>
        </p:txBody>
      </p:sp>
      <p:sp>
        <p:nvSpPr>
          <p:cNvPr id="531" name="Google Shape;531;p35"/>
          <p:cNvSpPr txBox="1"/>
          <p:nvPr/>
        </p:nvSpPr>
        <p:spPr>
          <a:xfrm>
            <a:off x="3148088" y="4945500"/>
            <a:ext cx="4056900" cy="769500"/>
          </a:xfrm>
          <a:prstGeom prst="rect">
            <a:avLst/>
          </a:prstGeom>
          <a:solidFill>
            <a:srgbClr val="03A99D"/>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200">
                <a:solidFill>
                  <a:schemeClr val="dk1"/>
                </a:solidFill>
                <a:latin typeface="Calibri"/>
                <a:ea typeface="Calibri"/>
                <a:cs typeface="Calibri"/>
                <a:sym typeface="Calibri"/>
              </a:rPr>
              <a:t>“No child will learn about risk if they are wrapped in cotton wool.”</a:t>
            </a:r>
            <a:endParaRPr sz="2200" b="1">
              <a:solidFill>
                <a:schemeClr val="dk1"/>
              </a:solidFill>
              <a:latin typeface="Calibri"/>
              <a:ea typeface="Calibri"/>
              <a:cs typeface="Calibri"/>
              <a:sym typeface="Calibri"/>
            </a:endParaRPr>
          </a:p>
        </p:txBody>
      </p:sp>
      <p:sp>
        <p:nvSpPr>
          <p:cNvPr id="532" name="Google Shape;532;p35"/>
          <p:cNvSpPr txBox="1"/>
          <p:nvPr/>
        </p:nvSpPr>
        <p:spPr>
          <a:xfrm>
            <a:off x="7518725" y="2073400"/>
            <a:ext cx="4509300" cy="2397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1900" b="1">
                <a:solidFill>
                  <a:schemeClr val="dk1"/>
                </a:solidFill>
                <a:latin typeface="Calibri"/>
                <a:ea typeface="Calibri"/>
                <a:cs typeface="Calibri"/>
                <a:sym typeface="Calibri"/>
              </a:rPr>
              <a:t>Striking the right balance</a:t>
            </a:r>
            <a:r>
              <a:rPr lang="en-US" sz="1900">
                <a:solidFill>
                  <a:schemeClr val="dk1"/>
                </a:solidFill>
                <a:latin typeface="Calibri"/>
                <a:ea typeface="Calibri"/>
                <a:cs typeface="Calibri"/>
                <a:sym typeface="Calibri"/>
              </a:rPr>
              <a:t> means: </a:t>
            </a:r>
            <a:endParaRPr sz="1900">
              <a:solidFill>
                <a:schemeClr val="dk1"/>
              </a:solidFill>
              <a:latin typeface="Calibri"/>
              <a:ea typeface="Calibri"/>
              <a:cs typeface="Calibri"/>
              <a:sym typeface="Calibri"/>
            </a:endParaRPr>
          </a:p>
          <a:p>
            <a:pPr marL="457200" lvl="0" indent="-349250" algn="l" rtl="0">
              <a:lnSpc>
                <a:spcPct val="115000"/>
              </a:lnSpc>
              <a:spcBef>
                <a:spcPts val="0"/>
              </a:spcBef>
              <a:spcAft>
                <a:spcPts val="0"/>
              </a:spcAft>
              <a:buClr>
                <a:schemeClr val="dk1"/>
              </a:buClr>
              <a:buSzPts val="1900"/>
              <a:buFont typeface="Calibri"/>
              <a:buChar char="●"/>
            </a:pPr>
            <a:r>
              <a:rPr lang="en-US" sz="1900">
                <a:solidFill>
                  <a:schemeClr val="dk1"/>
                </a:solidFill>
                <a:latin typeface="Calibri"/>
                <a:ea typeface="Calibri"/>
                <a:cs typeface="Calibri"/>
                <a:sym typeface="Calibri"/>
              </a:rPr>
              <a:t>Weighing up risks and benefits.</a:t>
            </a:r>
            <a:endParaRPr sz="1900">
              <a:solidFill>
                <a:schemeClr val="dk1"/>
              </a:solidFill>
              <a:latin typeface="Calibri"/>
              <a:ea typeface="Calibri"/>
              <a:cs typeface="Calibri"/>
              <a:sym typeface="Calibri"/>
            </a:endParaRPr>
          </a:p>
          <a:p>
            <a:pPr marL="457200" lvl="0" indent="-349250" algn="l" rtl="0">
              <a:lnSpc>
                <a:spcPct val="115000"/>
              </a:lnSpc>
              <a:spcBef>
                <a:spcPts val="0"/>
              </a:spcBef>
              <a:spcAft>
                <a:spcPts val="0"/>
              </a:spcAft>
              <a:buClr>
                <a:schemeClr val="dk1"/>
              </a:buClr>
              <a:buSzPts val="1900"/>
              <a:buFont typeface="Calibri"/>
              <a:buChar char="●"/>
            </a:pPr>
            <a:r>
              <a:rPr lang="en-US" sz="1900">
                <a:solidFill>
                  <a:schemeClr val="dk1"/>
                </a:solidFill>
                <a:latin typeface="Calibri"/>
                <a:ea typeface="Calibri"/>
                <a:cs typeface="Calibri"/>
                <a:sym typeface="Calibri"/>
              </a:rPr>
              <a:t>Focusing on and controlling the most serious risk.</a:t>
            </a:r>
            <a:endParaRPr sz="1900">
              <a:solidFill>
                <a:schemeClr val="dk1"/>
              </a:solidFill>
              <a:latin typeface="Calibri"/>
              <a:ea typeface="Calibri"/>
              <a:cs typeface="Calibri"/>
              <a:sym typeface="Calibri"/>
            </a:endParaRPr>
          </a:p>
          <a:p>
            <a:pPr marL="457200" lvl="0" indent="-349250" algn="l" rtl="0">
              <a:lnSpc>
                <a:spcPct val="115000"/>
              </a:lnSpc>
              <a:spcBef>
                <a:spcPts val="0"/>
              </a:spcBef>
              <a:spcAft>
                <a:spcPts val="0"/>
              </a:spcAft>
              <a:buClr>
                <a:schemeClr val="dk1"/>
              </a:buClr>
              <a:buSzPts val="1900"/>
              <a:buFont typeface="Calibri"/>
              <a:buChar char="●"/>
            </a:pPr>
            <a:r>
              <a:rPr lang="en-US" sz="1900">
                <a:solidFill>
                  <a:schemeClr val="dk1"/>
                </a:solidFill>
                <a:latin typeface="Calibri"/>
                <a:ea typeface="Calibri"/>
                <a:cs typeface="Calibri"/>
                <a:sym typeface="Calibri"/>
              </a:rPr>
              <a:t>Recognising that the introduction of risk might form part of play opportunities and activity.</a:t>
            </a:r>
            <a:endParaRPr sz="1900">
              <a:solidFill>
                <a:schemeClr val="dk1"/>
              </a:solidFill>
              <a:latin typeface="Calibri"/>
              <a:ea typeface="Calibri"/>
              <a:cs typeface="Calibri"/>
              <a:sym typeface="Calibri"/>
            </a:endParaRPr>
          </a:p>
          <a:p>
            <a:pPr marL="457200" lvl="0" indent="-349250" algn="l" rtl="0">
              <a:lnSpc>
                <a:spcPct val="115000"/>
              </a:lnSpc>
              <a:spcBef>
                <a:spcPts val="0"/>
              </a:spcBef>
              <a:spcAft>
                <a:spcPts val="0"/>
              </a:spcAft>
              <a:buClr>
                <a:schemeClr val="dk1"/>
              </a:buClr>
              <a:buSzPts val="1900"/>
              <a:buFont typeface="Calibri"/>
              <a:buChar char="●"/>
            </a:pPr>
            <a:r>
              <a:rPr lang="en-US" sz="1900">
                <a:solidFill>
                  <a:schemeClr val="dk1"/>
                </a:solidFill>
                <a:latin typeface="Calibri"/>
                <a:ea typeface="Calibri"/>
                <a:cs typeface="Calibri"/>
                <a:sym typeface="Calibri"/>
              </a:rPr>
              <a:t>Understanding that the purpose of risk control is not the elimination of all risk.</a:t>
            </a:r>
            <a:endParaRPr sz="1900">
              <a:solidFill>
                <a:schemeClr val="dk1"/>
              </a:solidFill>
              <a:latin typeface="Calibri"/>
              <a:ea typeface="Calibri"/>
              <a:cs typeface="Calibri"/>
              <a:sym typeface="Calibri"/>
            </a:endParaRPr>
          </a:p>
          <a:p>
            <a:pPr marL="457200" lvl="0" indent="-349250" algn="l" rtl="0">
              <a:lnSpc>
                <a:spcPct val="115000"/>
              </a:lnSpc>
              <a:spcBef>
                <a:spcPts val="0"/>
              </a:spcBef>
              <a:spcAft>
                <a:spcPts val="0"/>
              </a:spcAft>
              <a:buClr>
                <a:schemeClr val="dk1"/>
              </a:buClr>
              <a:buSzPts val="1900"/>
              <a:buFont typeface="Calibri"/>
              <a:buChar char="●"/>
            </a:pPr>
            <a:r>
              <a:rPr lang="en-US" sz="1900">
                <a:solidFill>
                  <a:schemeClr val="dk1"/>
                </a:solidFill>
                <a:latin typeface="Calibri"/>
                <a:ea typeface="Calibri"/>
                <a:cs typeface="Calibri"/>
                <a:sym typeface="Calibri"/>
              </a:rPr>
              <a:t>Ensuring that the benefits of play are experienced to the full.</a:t>
            </a:r>
            <a:endParaRPr sz="1900">
              <a:solidFill>
                <a:schemeClr val="dk1"/>
              </a:solidFill>
              <a:latin typeface="Calibri"/>
              <a:ea typeface="Calibri"/>
              <a:cs typeface="Calibri"/>
              <a:sym typeface="Calibri"/>
            </a:endParaRPr>
          </a:p>
        </p:txBody>
      </p:sp>
      <p:sp>
        <p:nvSpPr>
          <p:cNvPr id="533" name="Google Shape;533;p35"/>
          <p:cNvSpPr txBox="1"/>
          <p:nvPr/>
        </p:nvSpPr>
        <p:spPr>
          <a:xfrm>
            <a:off x="279725" y="2073400"/>
            <a:ext cx="2640000" cy="23979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US" sz="1900" b="1">
                <a:solidFill>
                  <a:schemeClr val="dk1"/>
                </a:solidFill>
                <a:latin typeface="Calibri"/>
                <a:ea typeface="Calibri"/>
                <a:cs typeface="Calibri"/>
                <a:sym typeface="Calibri"/>
              </a:rPr>
              <a:t>In 2012 the HSE worked with the UK’s Play Safety forum to agree this guidance.</a:t>
            </a:r>
            <a:endParaRPr sz="1900" b="1">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endParaRPr sz="1900">
              <a:solidFill>
                <a:schemeClr val="dk1"/>
              </a:solidFill>
              <a:latin typeface="Calibri"/>
              <a:ea typeface="Calibri"/>
              <a:cs typeface="Calibri"/>
              <a:sym typeface="Calibri"/>
            </a:endParaRPr>
          </a:p>
          <a:p>
            <a:pPr marL="0" lvl="0" indent="0" algn="l" rtl="0">
              <a:lnSpc>
                <a:spcPct val="115000"/>
              </a:lnSpc>
              <a:spcBef>
                <a:spcPts val="0"/>
              </a:spcBef>
              <a:spcAft>
                <a:spcPts val="0"/>
              </a:spcAft>
              <a:buNone/>
            </a:pPr>
            <a:r>
              <a:rPr lang="en-US" sz="1900">
                <a:solidFill>
                  <a:schemeClr val="dk1"/>
                </a:solidFill>
                <a:latin typeface="Calibri"/>
                <a:ea typeface="Calibri"/>
                <a:cs typeface="Calibri"/>
                <a:sym typeface="Calibri"/>
              </a:rPr>
              <a:t>Source: </a:t>
            </a:r>
            <a:r>
              <a:rPr lang="en-US" sz="1900" u="sng">
                <a:solidFill>
                  <a:schemeClr val="hlink"/>
                </a:solidFill>
                <a:latin typeface="Calibri"/>
                <a:ea typeface="Calibri"/>
                <a:cs typeface="Calibri"/>
                <a:sym typeface="Calibri"/>
                <a:hlinkClick r:id="rId7"/>
              </a:rPr>
              <a:t>https://www.hse.gov.uk/entertainment/childs-play-statement.htm</a:t>
            </a:r>
            <a:r>
              <a:rPr lang="en-US" sz="1900">
                <a:solidFill>
                  <a:schemeClr val="dk1"/>
                </a:solidFill>
                <a:latin typeface="Calibri"/>
                <a:ea typeface="Calibri"/>
                <a:cs typeface="Calibri"/>
                <a:sym typeface="Calibri"/>
              </a:rPr>
              <a:t> </a:t>
            </a:r>
            <a:endParaRPr sz="1900">
              <a:solidFill>
                <a:schemeClr val="dk1"/>
              </a:solidFill>
              <a:latin typeface="Calibri"/>
              <a:ea typeface="Calibri"/>
              <a:cs typeface="Calibri"/>
              <a:sym typeface="Calibri"/>
            </a:endParaRPr>
          </a:p>
        </p:txBody>
      </p:sp>
      <p:sp>
        <p:nvSpPr>
          <p:cNvPr id="534" name="Google Shape;534;p35"/>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36"/>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0" name="Google Shape;540;p36"/>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41" name="Google Shape;541;p36"/>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How do we develop play in school?</a:t>
            </a:r>
            <a:endParaRPr sz="3600" b="1">
              <a:solidFill>
                <a:srgbClr val="05003F"/>
              </a:solidFill>
              <a:latin typeface="Calibri"/>
              <a:ea typeface="Calibri"/>
              <a:cs typeface="Calibri"/>
              <a:sym typeface="Calibri"/>
            </a:endParaRPr>
          </a:p>
        </p:txBody>
      </p:sp>
      <p:grpSp>
        <p:nvGrpSpPr>
          <p:cNvPr id="542" name="Google Shape;542;p36"/>
          <p:cNvGrpSpPr/>
          <p:nvPr/>
        </p:nvGrpSpPr>
        <p:grpSpPr>
          <a:xfrm>
            <a:off x="1200" y="5486400"/>
            <a:ext cx="12190800" cy="1371600"/>
            <a:chOff x="1200" y="5486400"/>
            <a:chExt cx="12190800" cy="1371600"/>
          </a:xfrm>
        </p:grpSpPr>
        <p:sp>
          <p:nvSpPr>
            <p:cNvPr id="543" name="Google Shape;543;p36"/>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44" name="Google Shape;544;p36"/>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45" name="Google Shape;545;p36"/>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546" name="Google Shape;546;p36"/>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547" name="Google Shape;547;p36"/>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548" name="Google Shape;548;p36"/>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549" name="Google Shape;549;p36"/>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550" name="Google Shape;550;p36"/>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551" name="Google Shape;551;p36"/>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552" name="Google Shape;552;p36"/>
          <p:cNvSpPr txBox="1"/>
          <p:nvPr/>
        </p:nvSpPr>
        <p:spPr>
          <a:xfrm>
            <a:off x="289850" y="2145350"/>
            <a:ext cx="3690600" cy="461700"/>
          </a:xfrm>
          <a:prstGeom prst="rect">
            <a:avLst/>
          </a:prstGeom>
          <a:solidFill>
            <a:srgbClr val="F79321"/>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Policy and planning</a:t>
            </a:r>
            <a:endParaRPr sz="2400" b="1">
              <a:solidFill>
                <a:schemeClr val="dk1"/>
              </a:solidFill>
              <a:latin typeface="Calibri"/>
              <a:ea typeface="Calibri"/>
              <a:cs typeface="Calibri"/>
              <a:sym typeface="Calibri"/>
            </a:endParaRPr>
          </a:p>
        </p:txBody>
      </p:sp>
      <p:sp>
        <p:nvSpPr>
          <p:cNvPr id="553" name="Google Shape;553;p36"/>
          <p:cNvSpPr txBox="1"/>
          <p:nvPr/>
        </p:nvSpPr>
        <p:spPr>
          <a:xfrm>
            <a:off x="289850" y="2754950"/>
            <a:ext cx="3690600" cy="4617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Improving space and access </a:t>
            </a:r>
            <a:endParaRPr sz="2400" b="1">
              <a:solidFill>
                <a:schemeClr val="dk1"/>
              </a:solidFill>
              <a:latin typeface="Calibri"/>
              <a:ea typeface="Calibri"/>
              <a:cs typeface="Calibri"/>
              <a:sym typeface="Calibri"/>
            </a:endParaRPr>
          </a:p>
        </p:txBody>
      </p:sp>
      <p:sp>
        <p:nvSpPr>
          <p:cNvPr id="554" name="Google Shape;554;p36"/>
          <p:cNvSpPr txBox="1"/>
          <p:nvPr/>
        </p:nvSpPr>
        <p:spPr>
          <a:xfrm>
            <a:off x="289850" y="3364550"/>
            <a:ext cx="3690600" cy="461700"/>
          </a:xfrm>
          <a:prstGeom prst="rect">
            <a:avLst/>
          </a:prstGeom>
          <a:solidFill>
            <a:srgbClr val="03A99D"/>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Risk-benefit approach</a:t>
            </a:r>
            <a:endParaRPr sz="2400" b="1">
              <a:solidFill>
                <a:schemeClr val="dk1"/>
              </a:solidFill>
              <a:latin typeface="Calibri"/>
              <a:ea typeface="Calibri"/>
              <a:cs typeface="Calibri"/>
              <a:sym typeface="Calibri"/>
            </a:endParaRPr>
          </a:p>
        </p:txBody>
      </p:sp>
      <p:sp>
        <p:nvSpPr>
          <p:cNvPr id="555" name="Google Shape;555;p36"/>
          <p:cNvSpPr txBox="1"/>
          <p:nvPr/>
        </p:nvSpPr>
        <p:spPr>
          <a:xfrm>
            <a:off x="289850" y="3974150"/>
            <a:ext cx="3690600" cy="461700"/>
          </a:xfrm>
          <a:prstGeom prst="rect">
            <a:avLst/>
          </a:prstGeom>
          <a:solidFill>
            <a:srgbClr val="008538"/>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lt1"/>
                </a:solidFill>
                <a:latin typeface="Calibri"/>
                <a:ea typeface="Calibri"/>
                <a:cs typeface="Calibri"/>
                <a:sym typeface="Calibri"/>
              </a:rPr>
              <a:t>Knowledge</a:t>
            </a:r>
            <a:endParaRPr sz="2400" b="1">
              <a:solidFill>
                <a:schemeClr val="lt1"/>
              </a:solidFill>
              <a:latin typeface="Calibri"/>
              <a:ea typeface="Calibri"/>
              <a:cs typeface="Calibri"/>
              <a:sym typeface="Calibri"/>
            </a:endParaRPr>
          </a:p>
        </p:txBody>
      </p:sp>
      <p:sp>
        <p:nvSpPr>
          <p:cNvPr id="556" name="Google Shape;556;p36"/>
          <p:cNvSpPr txBox="1"/>
          <p:nvPr/>
        </p:nvSpPr>
        <p:spPr>
          <a:xfrm>
            <a:off x="289850" y="4583750"/>
            <a:ext cx="3690600" cy="461700"/>
          </a:xfrm>
          <a:prstGeom prst="rect">
            <a:avLst/>
          </a:prstGeom>
          <a:solidFill>
            <a:srgbClr val="05003F"/>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lt1"/>
                </a:solidFill>
                <a:latin typeface="Calibri"/>
                <a:ea typeface="Calibri"/>
                <a:cs typeface="Calibri"/>
                <a:sym typeface="Calibri"/>
              </a:rPr>
              <a:t>Communication</a:t>
            </a:r>
            <a:endParaRPr sz="2400" b="1">
              <a:solidFill>
                <a:schemeClr val="lt1"/>
              </a:solidFill>
              <a:latin typeface="Calibri"/>
              <a:ea typeface="Calibri"/>
              <a:cs typeface="Calibri"/>
              <a:sym typeface="Calibri"/>
            </a:endParaRPr>
          </a:p>
        </p:txBody>
      </p:sp>
      <p:sp>
        <p:nvSpPr>
          <p:cNvPr id="557" name="Google Shape;557;p36"/>
          <p:cNvSpPr txBox="1"/>
          <p:nvPr/>
        </p:nvSpPr>
        <p:spPr>
          <a:xfrm>
            <a:off x="4005447" y="2145350"/>
            <a:ext cx="7289100" cy="400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They are making sure improving play is always part of their planning.</a:t>
            </a:r>
            <a:endParaRPr sz="2000" b="1">
              <a:solidFill>
                <a:schemeClr val="dk1"/>
              </a:solidFill>
              <a:latin typeface="Calibri"/>
              <a:ea typeface="Calibri"/>
              <a:cs typeface="Calibri"/>
              <a:sym typeface="Calibri"/>
            </a:endParaRPr>
          </a:p>
        </p:txBody>
      </p:sp>
      <p:sp>
        <p:nvSpPr>
          <p:cNvPr id="558" name="Google Shape;558;p36"/>
          <p:cNvSpPr txBox="1"/>
          <p:nvPr/>
        </p:nvSpPr>
        <p:spPr>
          <a:xfrm>
            <a:off x="4005447" y="2754950"/>
            <a:ext cx="7289100" cy="400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Children will be able to access a great environment all year.</a:t>
            </a:r>
            <a:endParaRPr sz="2000" b="1">
              <a:solidFill>
                <a:schemeClr val="dk1"/>
              </a:solidFill>
              <a:latin typeface="Calibri"/>
              <a:ea typeface="Calibri"/>
              <a:cs typeface="Calibri"/>
              <a:sym typeface="Calibri"/>
            </a:endParaRPr>
          </a:p>
        </p:txBody>
      </p:sp>
      <p:sp>
        <p:nvSpPr>
          <p:cNvPr id="559" name="Google Shape;559;p36"/>
          <p:cNvSpPr txBox="1"/>
          <p:nvPr/>
        </p:nvSpPr>
        <p:spPr>
          <a:xfrm>
            <a:off x="4005447" y="3364550"/>
            <a:ext cx="7289100" cy="400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They will balance challenge and exploration with sensible care.</a:t>
            </a:r>
            <a:endParaRPr sz="2000" b="1">
              <a:solidFill>
                <a:schemeClr val="dk1"/>
              </a:solidFill>
              <a:latin typeface="Calibri"/>
              <a:ea typeface="Calibri"/>
              <a:cs typeface="Calibri"/>
              <a:sym typeface="Calibri"/>
            </a:endParaRPr>
          </a:p>
        </p:txBody>
      </p:sp>
      <p:sp>
        <p:nvSpPr>
          <p:cNvPr id="560" name="Google Shape;560;p36"/>
          <p:cNvSpPr txBox="1"/>
          <p:nvPr/>
        </p:nvSpPr>
        <p:spPr>
          <a:xfrm>
            <a:off x="4005447" y="3974150"/>
            <a:ext cx="8007300" cy="7080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Their staff will use playwork skills to improve their practice and the environment.</a:t>
            </a:r>
            <a:endParaRPr sz="2000" b="1">
              <a:solidFill>
                <a:schemeClr val="dk1"/>
              </a:solidFill>
              <a:latin typeface="Calibri"/>
              <a:ea typeface="Calibri"/>
              <a:cs typeface="Calibri"/>
              <a:sym typeface="Calibri"/>
            </a:endParaRPr>
          </a:p>
        </p:txBody>
      </p:sp>
      <p:sp>
        <p:nvSpPr>
          <p:cNvPr id="561" name="Google Shape;561;p36"/>
          <p:cNvSpPr txBox="1"/>
          <p:nvPr/>
        </p:nvSpPr>
        <p:spPr>
          <a:xfrm>
            <a:off x="4005447" y="4583750"/>
            <a:ext cx="7941600" cy="400200"/>
          </a:xfrm>
          <a:prstGeom prst="rect">
            <a:avLst/>
          </a:prstGeom>
          <a:no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000">
                <a:solidFill>
                  <a:schemeClr val="dk1"/>
                </a:solidFill>
                <a:latin typeface="Calibri"/>
                <a:ea typeface="Calibri"/>
                <a:cs typeface="Calibri"/>
                <a:sym typeface="Calibri"/>
              </a:rPr>
              <a:t>They will keep talking to children, parents and staff about play.</a:t>
            </a:r>
            <a:endParaRPr sz="2000" b="1">
              <a:solidFill>
                <a:schemeClr val="dk1"/>
              </a:solidFill>
              <a:latin typeface="Calibri"/>
              <a:ea typeface="Calibri"/>
              <a:cs typeface="Calibri"/>
              <a:sym typeface="Calibri"/>
            </a:endParaRPr>
          </a:p>
        </p:txBody>
      </p:sp>
      <p:sp>
        <p:nvSpPr>
          <p:cNvPr id="562" name="Google Shape;562;p36"/>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37"/>
          <p:cNvSpPr/>
          <p:nvPr/>
        </p:nvSpPr>
        <p:spPr>
          <a:xfrm>
            <a:off x="5888174" y="0"/>
            <a:ext cx="6303900" cy="6385500"/>
          </a:xfrm>
          <a:prstGeom prst="rect">
            <a:avLst/>
          </a:prstGeom>
          <a:solidFill>
            <a:srgbClr val="00933F"/>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8" name="Google Shape;568;p37"/>
          <p:cNvSpPr/>
          <p:nvPr/>
        </p:nvSpPr>
        <p:spPr>
          <a:xfrm rot="5378557" flipH="1">
            <a:off x="2906609" y="-1636654"/>
            <a:ext cx="913818" cy="5043693"/>
          </a:xfrm>
          <a:prstGeom prst="rect">
            <a:avLst/>
          </a:prstGeom>
          <a:solidFill>
            <a:schemeClr val="lt1"/>
          </a:solidFill>
          <a:ln>
            <a:noFill/>
          </a:ln>
        </p:spPr>
        <p:txBody>
          <a:bodyPr spcFirstLastPara="1" wrap="square" lIns="45700" tIns="45700" rIns="45700"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9" name="Google Shape;569;p37"/>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70" name="Google Shape;570;p37"/>
          <p:cNvSpPr txBox="1"/>
          <p:nvPr/>
        </p:nvSpPr>
        <p:spPr>
          <a:xfrm>
            <a:off x="325325" y="803425"/>
            <a:ext cx="58674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The impact of OPAL</a:t>
            </a:r>
            <a:endParaRPr sz="3600" b="0" i="0" u="none" strike="noStrike" cap="none">
              <a:solidFill>
                <a:srgbClr val="05003F"/>
              </a:solidFill>
              <a:latin typeface="Calibri"/>
              <a:ea typeface="Calibri"/>
              <a:cs typeface="Calibri"/>
              <a:sym typeface="Calibri"/>
            </a:endParaRPr>
          </a:p>
        </p:txBody>
      </p:sp>
      <p:sp>
        <p:nvSpPr>
          <p:cNvPr id="571" name="Google Shape;571;p37"/>
          <p:cNvSpPr txBox="1"/>
          <p:nvPr/>
        </p:nvSpPr>
        <p:spPr>
          <a:xfrm>
            <a:off x="211750" y="1678200"/>
            <a:ext cx="5478000" cy="2812800"/>
          </a:xfrm>
          <a:prstGeom prst="rect">
            <a:avLst/>
          </a:prstGeom>
          <a:noFill/>
          <a:ln>
            <a:noFill/>
          </a:ln>
        </p:spPr>
        <p:txBody>
          <a:bodyPr spcFirstLastPara="1" wrap="square" lIns="91425" tIns="91425" rIns="91425" bIns="91425" anchor="t" anchorCtr="0">
            <a:noAutofit/>
          </a:bodyPr>
          <a:lstStyle/>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More physically active more of the year.</a:t>
            </a:r>
            <a:endParaRPr sz="2300">
              <a:solidFill>
                <a:schemeClr val="dk1"/>
              </a:solidFill>
              <a:latin typeface="Calibri"/>
              <a:ea typeface="Calibri"/>
              <a:cs typeface="Calibri"/>
              <a:sym typeface="Calibri"/>
            </a:endParaRPr>
          </a:p>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Developing life skills – resilience, competencies.</a:t>
            </a:r>
            <a:endParaRPr sz="2300">
              <a:solidFill>
                <a:schemeClr val="dk1"/>
              </a:solidFill>
              <a:latin typeface="Calibri"/>
              <a:ea typeface="Calibri"/>
              <a:cs typeface="Calibri"/>
              <a:sym typeface="Calibri"/>
            </a:endParaRPr>
          </a:p>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Risk management skills, improved decision making.</a:t>
            </a:r>
            <a:endParaRPr sz="2300">
              <a:solidFill>
                <a:schemeClr val="dk1"/>
              </a:solidFill>
              <a:latin typeface="Calibri"/>
              <a:ea typeface="Calibri"/>
              <a:cs typeface="Calibri"/>
              <a:sym typeface="Calibri"/>
            </a:endParaRPr>
          </a:p>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Social skills, team building, negotiation.</a:t>
            </a:r>
            <a:endParaRPr sz="2300">
              <a:solidFill>
                <a:schemeClr val="dk1"/>
              </a:solidFill>
              <a:latin typeface="Calibri"/>
              <a:ea typeface="Calibri"/>
              <a:cs typeface="Calibri"/>
              <a:sym typeface="Calibri"/>
            </a:endParaRPr>
          </a:p>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Improved mental health and wellbeing.</a:t>
            </a:r>
            <a:endParaRPr sz="2300">
              <a:solidFill>
                <a:schemeClr val="dk1"/>
              </a:solidFill>
              <a:latin typeface="Calibri"/>
              <a:ea typeface="Calibri"/>
              <a:cs typeface="Calibri"/>
              <a:sym typeface="Calibri"/>
            </a:endParaRPr>
          </a:p>
          <a:p>
            <a:pPr marL="457200" lvl="0" indent="-374650" algn="l" rtl="0">
              <a:lnSpc>
                <a:spcPct val="115000"/>
              </a:lnSpc>
              <a:spcBef>
                <a:spcPts val="0"/>
              </a:spcBef>
              <a:spcAft>
                <a:spcPts val="0"/>
              </a:spcAft>
              <a:buClr>
                <a:schemeClr val="dk1"/>
              </a:buClr>
              <a:buSzPts val="2300"/>
              <a:buFont typeface="Calibri"/>
              <a:buChar char="●"/>
            </a:pPr>
            <a:r>
              <a:rPr lang="en-US" sz="2300">
                <a:solidFill>
                  <a:schemeClr val="dk1"/>
                </a:solidFill>
                <a:latin typeface="Calibri"/>
                <a:ea typeface="Calibri"/>
                <a:cs typeface="Calibri"/>
                <a:sym typeface="Calibri"/>
              </a:rPr>
              <a:t>100% girls more active.</a:t>
            </a:r>
            <a:endParaRPr sz="2300">
              <a:solidFill>
                <a:schemeClr val="dk1"/>
              </a:solidFill>
              <a:latin typeface="Calibri"/>
              <a:ea typeface="Calibri"/>
              <a:cs typeface="Calibri"/>
              <a:sym typeface="Calibri"/>
            </a:endParaRPr>
          </a:p>
        </p:txBody>
      </p:sp>
      <p:sp>
        <p:nvSpPr>
          <p:cNvPr id="572" name="Google Shape;572;p37"/>
          <p:cNvSpPr txBox="1"/>
          <p:nvPr/>
        </p:nvSpPr>
        <p:spPr>
          <a:xfrm>
            <a:off x="6357975" y="1623184"/>
            <a:ext cx="5364300" cy="2640300"/>
          </a:xfrm>
          <a:prstGeom prst="rect">
            <a:avLst/>
          </a:prstGeom>
          <a:noFill/>
          <a:ln>
            <a:noFill/>
          </a:ln>
        </p:spPr>
        <p:txBody>
          <a:bodyPr spcFirstLastPara="1" wrap="square" lIns="91425" tIns="91425" rIns="91425" bIns="91425" anchor="t" anchorCtr="0">
            <a:noAutofit/>
          </a:bodyPr>
          <a:lstStyle/>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Huge core skills improvement.</a:t>
            </a:r>
            <a:endParaRPr sz="2300">
              <a:solidFill>
                <a:schemeClr val="lt1"/>
              </a:solidFill>
              <a:latin typeface="Calibri"/>
              <a:ea typeface="Calibri"/>
              <a:cs typeface="Calibri"/>
              <a:sym typeface="Calibri"/>
            </a:endParaRPr>
          </a:p>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Improved behaviour.</a:t>
            </a:r>
            <a:endParaRPr sz="2300">
              <a:solidFill>
                <a:schemeClr val="lt1"/>
              </a:solidFill>
              <a:latin typeface="Calibri"/>
              <a:ea typeface="Calibri"/>
              <a:cs typeface="Calibri"/>
              <a:sym typeface="Calibri"/>
            </a:endParaRPr>
          </a:p>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Less accidents, incidents and whinging. </a:t>
            </a:r>
            <a:endParaRPr sz="2300">
              <a:solidFill>
                <a:schemeClr val="lt1"/>
              </a:solidFill>
              <a:latin typeface="Calibri"/>
              <a:ea typeface="Calibri"/>
              <a:cs typeface="Calibri"/>
              <a:sym typeface="Calibri"/>
            </a:endParaRPr>
          </a:p>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More inclusive. No child bored or feeling left out.</a:t>
            </a:r>
            <a:endParaRPr sz="2300">
              <a:solidFill>
                <a:schemeClr val="lt1"/>
              </a:solidFill>
              <a:latin typeface="Calibri"/>
              <a:ea typeface="Calibri"/>
              <a:cs typeface="Calibri"/>
              <a:sym typeface="Calibri"/>
            </a:endParaRPr>
          </a:p>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Increased learning time. More settled and ready to learn.</a:t>
            </a:r>
            <a:endParaRPr sz="2300">
              <a:solidFill>
                <a:schemeClr val="lt1"/>
              </a:solidFill>
              <a:latin typeface="Calibri"/>
              <a:ea typeface="Calibri"/>
              <a:cs typeface="Calibri"/>
              <a:sym typeface="Calibri"/>
            </a:endParaRPr>
          </a:p>
          <a:p>
            <a:pPr marL="457200" lvl="0" indent="-374650" algn="l" rtl="0">
              <a:lnSpc>
                <a:spcPct val="115000"/>
              </a:lnSpc>
              <a:spcBef>
                <a:spcPts val="0"/>
              </a:spcBef>
              <a:spcAft>
                <a:spcPts val="0"/>
              </a:spcAft>
              <a:buClr>
                <a:schemeClr val="lt1"/>
              </a:buClr>
              <a:buSzPts val="2300"/>
              <a:buFont typeface="Calibri"/>
              <a:buChar char="●"/>
            </a:pPr>
            <a:r>
              <a:rPr lang="en-US" sz="2300">
                <a:solidFill>
                  <a:schemeClr val="lt1"/>
                </a:solidFill>
                <a:latin typeface="Calibri"/>
                <a:ea typeface="Calibri"/>
                <a:cs typeface="Calibri"/>
                <a:sym typeface="Calibri"/>
              </a:rPr>
              <a:t>Cost saving –  SLT and teachers’ time.</a:t>
            </a:r>
            <a:endParaRPr sz="2300">
              <a:solidFill>
                <a:schemeClr val="lt1"/>
              </a:solidFill>
              <a:latin typeface="Calibri"/>
              <a:ea typeface="Calibri"/>
              <a:cs typeface="Calibri"/>
              <a:sym typeface="Calibri"/>
            </a:endParaRPr>
          </a:p>
        </p:txBody>
      </p:sp>
      <p:grpSp>
        <p:nvGrpSpPr>
          <p:cNvPr id="573" name="Google Shape;573;p37"/>
          <p:cNvGrpSpPr/>
          <p:nvPr/>
        </p:nvGrpSpPr>
        <p:grpSpPr>
          <a:xfrm>
            <a:off x="1200" y="5486400"/>
            <a:ext cx="12190800" cy="1371600"/>
            <a:chOff x="1200" y="5486400"/>
            <a:chExt cx="12190800" cy="1371600"/>
          </a:xfrm>
        </p:grpSpPr>
        <p:sp>
          <p:nvSpPr>
            <p:cNvPr id="574" name="Google Shape;574;p37"/>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75" name="Google Shape;575;p37"/>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76" name="Google Shape;576;p37"/>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577" name="Google Shape;577;p37"/>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578" name="Google Shape;578;p37"/>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579" name="Google Shape;579;p37"/>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580" name="Google Shape;580;p37"/>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581" name="Google Shape;581;p37"/>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582" name="Google Shape;582;p37"/>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583" name="Google Shape;583;p37"/>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38"/>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89" name="Google Shape;589;p38"/>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90" name="Google Shape;590;p38"/>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Creating a playful environment – outdoor loose parts</a:t>
            </a:r>
            <a:endParaRPr sz="3600" b="1">
              <a:solidFill>
                <a:srgbClr val="05003F"/>
              </a:solidFill>
              <a:latin typeface="Calibri"/>
              <a:ea typeface="Calibri"/>
              <a:cs typeface="Calibri"/>
              <a:sym typeface="Calibri"/>
            </a:endParaRPr>
          </a:p>
        </p:txBody>
      </p:sp>
      <p:grpSp>
        <p:nvGrpSpPr>
          <p:cNvPr id="591" name="Google Shape;591;p38"/>
          <p:cNvGrpSpPr/>
          <p:nvPr/>
        </p:nvGrpSpPr>
        <p:grpSpPr>
          <a:xfrm>
            <a:off x="1200" y="5486400"/>
            <a:ext cx="12190800" cy="1371600"/>
            <a:chOff x="1200" y="5486400"/>
            <a:chExt cx="12190800" cy="1371600"/>
          </a:xfrm>
        </p:grpSpPr>
        <p:sp>
          <p:nvSpPr>
            <p:cNvPr id="592" name="Google Shape;592;p38"/>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593" name="Google Shape;593;p38"/>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594" name="Google Shape;594;p38"/>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595" name="Google Shape;595;p38"/>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596" name="Google Shape;596;p38"/>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597" name="Google Shape;597;p38"/>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598" name="Google Shape;598;p38"/>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599" name="Google Shape;599;p38"/>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600" name="Google Shape;600;p38"/>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601" name="Google Shape;601;p38"/>
          <p:cNvPicPr preferRelativeResize="0"/>
          <p:nvPr/>
        </p:nvPicPr>
        <p:blipFill rotWithShape="1">
          <a:blip r:embed="rId6">
            <a:alphaModFix/>
          </a:blip>
          <a:srcRect t="31073" b="3562"/>
          <a:stretch/>
        </p:blipFill>
        <p:spPr>
          <a:xfrm>
            <a:off x="1314375" y="1516625"/>
            <a:ext cx="9676001" cy="4431775"/>
          </a:xfrm>
          <a:prstGeom prst="rect">
            <a:avLst/>
          </a:prstGeom>
          <a:noFill/>
          <a:ln>
            <a:noFill/>
          </a:ln>
        </p:spPr>
      </p:pic>
      <p:sp>
        <p:nvSpPr>
          <p:cNvPr id="602" name="Google Shape;602;p38"/>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06"/>
        <p:cNvGrpSpPr/>
        <p:nvPr/>
      </p:nvGrpSpPr>
      <p:grpSpPr>
        <a:xfrm>
          <a:off x="0" y="0"/>
          <a:ext cx="0" cy="0"/>
          <a:chOff x="0" y="0"/>
          <a:chExt cx="0" cy="0"/>
        </a:xfrm>
      </p:grpSpPr>
      <p:sp>
        <p:nvSpPr>
          <p:cNvPr id="607" name="Google Shape;607;p39"/>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08" name="Google Shape;608;p39"/>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09" name="Google Shape;609;p39"/>
          <p:cNvSpPr txBox="1"/>
          <p:nvPr/>
        </p:nvSpPr>
        <p:spPr>
          <a:xfrm>
            <a:off x="630125" y="8796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Imagination, creativity and teamwork</a:t>
            </a:r>
            <a:endParaRPr sz="3600" b="1">
              <a:solidFill>
                <a:srgbClr val="05003F"/>
              </a:solidFill>
              <a:latin typeface="Calibri"/>
              <a:ea typeface="Calibri"/>
              <a:cs typeface="Calibri"/>
              <a:sym typeface="Calibri"/>
            </a:endParaRPr>
          </a:p>
        </p:txBody>
      </p:sp>
      <p:grpSp>
        <p:nvGrpSpPr>
          <p:cNvPr id="610" name="Google Shape;610;p39"/>
          <p:cNvGrpSpPr/>
          <p:nvPr/>
        </p:nvGrpSpPr>
        <p:grpSpPr>
          <a:xfrm>
            <a:off x="1200" y="5486400"/>
            <a:ext cx="12190800" cy="1371600"/>
            <a:chOff x="1200" y="5486400"/>
            <a:chExt cx="12190800" cy="1371600"/>
          </a:xfrm>
        </p:grpSpPr>
        <p:sp>
          <p:nvSpPr>
            <p:cNvPr id="611" name="Google Shape;611;p39"/>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12" name="Google Shape;612;p39"/>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13" name="Google Shape;613;p39"/>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614" name="Google Shape;614;p39"/>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615" name="Google Shape;615;p39"/>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616" name="Google Shape;616;p39"/>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617" name="Google Shape;617;p39"/>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618" name="Google Shape;618;p39"/>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619" name="Google Shape;619;p39"/>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620" name="Google Shape;620;p39"/>
          <p:cNvPicPr preferRelativeResize="0"/>
          <p:nvPr/>
        </p:nvPicPr>
        <p:blipFill rotWithShape="1">
          <a:blip r:embed="rId6">
            <a:alphaModFix/>
          </a:blip>
          <a:srcRect t="15693" b="15686"/>
          <a:stretch/>
        </p:blipFill>
        <p:spPr>
          <a:xfrm>
            <a:off x="1379547" y="1615375"/>
            <a:ext cx="9545667" cy="4372076"/>
          </a:xfrm>
          <a:prstGeom prst="rect">
            <a:avLst/>
          </a:prstGeom>
          <a:noFill/>
          <a:ln>
            <a:noFill/>
          </a:ln>
        </p:spPr>
      </p:pic>
      <p:sp>
        <p:nvSpPr>
          <p:cNvPr id="621" name="Google Shape;621;p39"/>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sp>
        <p:nvSpPr>
          <p:cNvPr id="626" name="Google Shape;626;p40"/>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27" name="Google Shape;627;p40"/>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28" name="Google Shape;628;p40"/>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Natural loose parts</a:t>
            </a:r>
            <a:endParaRPr sz="3600" b="1">
              <a:solidFill>
                <a:srgbClr val="05003F"/>
              </a:solidFill>
              <a:latin typeface="Calibri"/>
              <a:ea typeface="Calibri"/>
              <a:cs typeface="Calibri"/>
              <a:sym typeface="Calibri"/>
            </a:endParaRPr>
          </a:p>
        </p:txBody>
      </p:sp>
      <p:grpSp>
        <p:nvGrpSpPr>
          <p:cNvPr id="629" name="Google Shape;629;p40"/>
          <p:cNvGrpSpPr/>
          <p:nvPr/>
        </p:nvGrpSpPr>
        <p:grpSpPr>
          <a:xfrm>
            <a:off x="1200" y="5486400"/>
            <a:ext cx="12190800" cy="1371600"/>
            <a:chOff x="1200" y="5486400"/>
            <a:chExt cx="12190800" cy="1371600"/>
          </a:xfrm>
        </p:grpSpPr>
        <p:sp>
          <p:nvSpPr>
            <p:cNvPr id="630" name="Google Shape;630;p40"/>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31" name="Google Shape;631;p40"/>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32" name="Google Shape;632;p40"/>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633" name="Google Shape;633;p40"/>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634" name="Google Shape;634;p40"/>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635" name="Google Shape;635;p40"/>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636" name="Google Shape;636;p40"/>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637" name="Google Shape;637;p40"/>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638" name="Google Shape;638;p40"/>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639" name="Google Shape;639;p40"/>
          <p:cNvPicPr preferRelativeResize="0"/>
          <p:nvPr/>
        </p:nvPicPr>
        <p:blipFill rotWithShape="1">
          <a:blip r:embed="rId6">
            <a:alphaModFix/>
          </a:blip>
          <a:srcRect t="11219" r="1019" b="47024"/>
          <a:stretch/>
        </p:blipFill>
        <p:spPr>
          <a:xfrm>
            <a:off x="1934725" y="1558250"/>
            <a:ext cx="8322550" cy="2219744"/>
          </a:xfrm>
          <a:prstGeom prst="rect">
            <a:avLst/>
          </a:prstGeom>
          <a:noFill/>
          <a:ln>
            <a:noFill/>
          </a:ln>
        </p:spPr>
      </p:pic>
      <p:pic>
        <p:nvPicPr>
          <p:cNvPr id="640" name="Google Shape;640;p40"/>
          <p:cNvPicPr preferRelativeResize="0"/>
          <p:nvPr/>
        </p:nvPicPr>
        <p:blipFill>
          <a:blip r:embed="rId7">
            <a:alphaModFix/>
          </a:blip>
          <a:stretch>
            <a:fillRect/>
          </a:stretch>
        </p:blipFill>
        <p:spPr>
          <a:xfrm>
            <a:off x="1934725" y="3865300"/>
            <a:ext cx="2677448" cy="1784529"/>
          </a:xfrm>
          <a:prstGeom prst="rect">
            <a:avLst/>
          </a:prstGeom>
          <a:noFill/>
          <a:ln>
            <a:noFill/>
          </a:ln>
        </p:spPr>
      </p:pic>
      <p:pic>
        <p:nvPicPr>
          <p:cNvPr id="641" name="Google Shape;641;p40"/>
          <p:cNvPicPr preferRelativeResize="0"/>
          <p:nvPr/>
        </p:nvPicPr>
        <p:blipFill>
          <a:blip r:embed="rId8">
            <a:alphaModFix/>
          </a:blip>
          <a:stretch>
            <a:fillRect/>
          </a:stretch>
        </p:blipFill>
        <p:spPr>
          <a:xfrm>
            <a:off x="4757275" y="3865300"/>
            <a:ext cx="2677448" cy="1787144"/>
          </a:xfrm>
          <a:prstGeom prst="rect">
            <a:avLst/>
          </a:prstGeom>
          <a:noFill/>
          <a:ln>
            <a:noFill/>
          </a:ln>
        </p:spPr>
      </p:pic>
      <p:pic>
        <p:nvPicPr>
          <p:cNvPr id="642" name="Google Shape;642;p40"/>
          <p:cNvPicPr preferRelativeResize="0"/>
          <p:nvPr/>
        </p:nvPicPr>
        <p:blipFill>
          <a:blip r:embed="rId9">
            <a:alphaModFix/>
          </a:blip>
          <a:stretch>
            <a:fillRect/>
          </a:stretch>
        </p:blipFill>
        <p:spPr>
          <a:xfrm>
            <a:off x="7579825" y="3865300"/>
            <a:ext cx="2677448" cy="1784529"/>
          </a:xfrm>
          <a:prstGeom prst="rect">
            <a:avLst/>
          </a:prstGeom>
          <a:noFill/>
          <a:ln>
            <a:noFill/>
          </a:ln>
        </p:spPr>
      </p:pic>
      <p:sp>
        <p:nvSpPr>
          <p:cNvPr id="643" name="Google Shape;643;p40"/>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41"/>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49" name="Google Shape;649;p41"/>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50" name="Google Shape;650;p41"/>
          <p:cNvSpPr txBox="1"/>
          <p:nvPr/>
        </p:nvSpPr>
        <p:spPr>
          <a:xfrm>
            <a:off x="630125" y="803425"/>
            <a:ext cx="11044500" cy="5355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200" b="1">
                <a:solidFill>
                  <a:srgbClr val="05003F"/>
                </a:solidFill>
                <a:latin typeface="Calibri"/>
                <a:ea typeface="Calibri"/>
                <a:cs typeface="Calibri"/>
                <a:sym typeface="Calibri"/>
              </a:rPr>
              <a:t>We still need your upcycled loose parts</a:t>
            </a:r>
            <a:endParaRPr sz="3200" b="1">
              <a:solidFill>
                <a:srgbClr val="05003F"/>
              </a:solidFill>
              <a:latin typeface="Calibri"/>
              <a:ea typeface="Calibri"/>
              <a:cs typeface="Calibri"/>
              <a:sym typeface="Calibri"/>
            </a:endParaRPr>
          </a:p>
        </p:txBody>
      </p:sp>
      <p:grpSp>
        <p:nvGrpSpPr>
          <p:cNvPr id="651" name="Google Shape;651;p41"/>
          <p:cNvGrpSpPr/>
          <p:nvPr/>
        </p:nvGrpSpPr>
        <p:grpSpPr>
          <a:xfrm>
            <a:off x="1200" y="5486400"/>
            <a:ext cx="12190800" cy="1371600"/>
            <a:chOff x="1200" y="5486400"/>
            <a:chExt cx="12190800" cy="1371600"/>
          </a:xfrm>
        </p:grpSpPr>
        <p:sp>
          <p:nvSpPr>
            <p:cNvPr id="652" name="Google Shape;652;p41"/>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53" name="Google Shape;653;p41"/>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54" name="Google Shape;654;p41"/>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655" name="Google Shape;655;p41"/>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656" name="Google Shape;656;p41"/>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657" name="Google Shape;657;p41"/>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658" name="Google Shape;658;p41"/>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659" name="Google Shape;659;p41"/>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660" name="Google Shape;660;p41"/>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661" name="Google Shape;661;p41"/>
          <p:cNvPicPr preferRelativeResize="0"/>
          <p:nvPr/>
        </p:nvPicPr>
        <p:blipFill rotWithShape="1">
          <a:blip r:embed="rId6">
            <a:alphaModFix/>
          </a:blip>
          <a:srcRect t="11989" b="4286"/>
          <a:stretch/>
        </p:blipFill>
        <p:spPr>
          <a:xfrm>
            <a:off x="2003758" y="1485523"/>
            <a:ext cx="8174378" cy="3854275"/>
          </a:xfrm>
          <a:prstGeom prst="rect">
            <a:avLst/>
          </a:prstGeom>
          <a:noFill/>
          <a:ln>
            <a:noFill/>
          </a:ln>
        </p:spPr>
      </p:pic>
      <p:sp>
        <p:nvSpPr>
          <p:cNvPr id="662" name="Google Shape;662;p41"/>
          <p:cNvSpPr txBox="1"/>
          <p:nvPr/>
        </p:nvSpPr>
        <p:spPr>
          <a:xfrm>
            <a:off x="2571050" y="5533275"/>
            <a:ext cx="7530900" cy="4617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Thank you – please keep sending in resources for playtime!</a:t>
            </a:r>
            <a:endParaRPr sz="2400" b="1">
              <a:solidFill>
                <a:schemeClr val="dk1"/>
              </a:solidFill>
              <a:latin typeface="Calibri"/>
              <a:ea typeface="Calibri"/>
              <a:cs typeface="Calibri"/>
              <a:sym typeface="Calibri"/>
            </a:endParaRPr>
          </a:p>
        </p:txBody>
      </p:sp>
      <p:sp>
        <p:nvSpPr>
          <p:cNvPr id="663" name="Google Shape;663;p41"/>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sp>
        <p:nvSpPr>
          <p:cNvPr id="668" name="Google Shape;668;p42"/>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69" name="Google Shape;669;p42"/>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70" name="Google Shape;670;p42"/>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The essentials</a:t>
            </a:r>
            <a:endParaRPr sz="3600" b="1">
              <a:solidFill>
                <a:srgbClr val="05003F"/>
              </a:solidFill>
              <a:latin typeface="Calibri"/>
              <a:ea typeface="Calibri"/>
              <a:cs typeface="Calibri"/>
              <a:sym typeface="Calibri"/>
            </a:endParaRPr>
          </a:p>
        </p:txBody>
      </p:sp>
      <p:grpSp>
        <p:nvGrpSpPr>
          <p:cNvPr id="671" name="Google Shape;671;p42"/>
          <p:cNvGrpSpPr/>
          <p:nvPr/>
        </p:nvGrpSpPr>
        <p:grpSpPr>
          <a:xfrm>
            <a:off x="1200" y="5486400"/>
            <a:ext cx="12190800" cy="1371600"/>
            <a:chOff x="1200" y="5486400"/>
            <a:chExt cx="12190800" cy="1371600"/>
          </a:xfrm>
        </p:grpSpPr>
        <p:sp>
          <p:nvSpPr>
            <p:cNvPr id="672" name="Google Shape;672;p42"/>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73" name="Google Shape;673;p42"/>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74" name="Google Shape;674;p42"/>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675" name="Google Shape;675;p42"/>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676" name="Google Shape;676;p42"/>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677" name="Google Shape;677;p42"/>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678" name="Google Shape;678;p42"/>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679" name="Google Shape;679;p42"/>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680" name="Google Shape;680;p42"/>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681" name="Google Shape;681;p42"/>
          <p:cNvSpPr txBox="1"/>
          <p:nvPr/>
        </p:nvSpPr>
        <p:spPr>
          <a:xfrm>
            <a:off x="1892525" y="5276775"/>
            <a:ext cx="7845000" cy="461700"/>
          </a:xfrm>
          <a:prstGeom prst="rect">
            <a:avLst/>
          </a:prstGeom>
          <a:solidFill>
            <a:srgbClr val="F05863"/>
          </a:solidFill>
          <a:ln>
            <a:noFill/>
          </a:ln>
        </p:spPr>
        <p:txBody>
          <a:bodyPr spcFirstLastPara="1" wrap="square" lIns="91425" tIns="45700" rIns="91425" bIns="45700" anchor="t" anchorCtr="0">
            <a:spAutoFit/>
          </a:bodyPr>
          <a:lstStyle/>
          <a:p>
            <a:pPr marL="0" lvl="0" indent="0" algn="l" rtl="0">
              <a:spcBef>
                <a:spcPts val="0"/>
              </a:spcBef>
              <a:spcAft>
                <a:spcPts val="0"/>
              </a:spcAft>
              <a:buClr>
                <a:schemeClr val="dk1"/>
              </a:buClr>
              <a:buSzPts val="1100"/>
              <a:buFont typeface="Arial"/>
              <a:buNone/>
            </a:pPr>
            <a:r>
              <a:rPr lang="en-US" sz="2400">
                <a:solidFill>
                  <a:schemeClr val="dk1"/>
                </a:solidFill>
                <a:latin typeface="Calibri"/>
                <a:ea typeface="Calibri"/>
                <a:cs typeface="Calibri"/>
                <a:sym typeface="Calibri"/>
              </a:rPr>
              <a:t>Outdoor play is essential to your child’s health and wellbeing.</a:t>
            </a:r>
            <a:endParaRPr sz="2400" b="1">
              <a:solidFill>
                <a:schemeClr val="dk1"/>
              </a:solidFill>
              <a:latin typeface="Calibri"/>
              <a:ea typeface="Calibri"/>
              <a:cs typeface="Calibri"/>
              <a:sym typeface="Calibri"/>
            </a:endParaRPr>
          </a:p>
        </p:txBody>
      </p:sp>
      <p:sp>
        <p:nvSpPr>
          <p:cNvPr id="682" name="Google Shape;682;p42"/>
          <p:cNvSpPr txBox="1"/>
          <p:nvPr/>
        </p:nvSpPr>
        <p:spPr>
          <a:xfrm>
            <a:off x="524325" y="1685450"/>
            <a:ext cx="3513900" cy="36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dk1"/>
                </a:solidFill>
                <a:latin typeface="Calibri"/>
                <a:ea typeface="Calibri"/>
                <a:cs typeface="Calibri"/>
                <a:sym typeface="Calibri"/>
              </a:rPr>
              <a:t>A waterproof coat</a:t>
            </a:r>
            <a:endParaRPr sz="2400" b="1">
              <a:solidFill>
                <a:schemeClr val="dk1"/>
              </a:solidFill>
              <a:latin typeface="Calibri"/>
              <a:ea typeface="Calibri"/>
              <a:cs typeface="Calibri"/>
              <a:sym typeface="Calibri"/>
            </a:endParaRPr>
          </a:p>
        </p:txBody>
      </p:sp>
      <p:sp>
        <p:nvSpPr>
          <p:cNvPr id="683" name="Google Shape;683;p42"/>
          <p:cNvSpPr txBox="1"/>
          <p:nvPr/>
        </p:nvSpPr>
        <p:spPr>
          <a:xfrm>
            <a:off x="4189925" y="1699850"/>
            <a:ext cx="3515100" cy="36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dk1"/>
                </a:solidFill>
                <a:latin typeface="Calibri"/>
                <a:ea typeface="Calibri"/>
                <a:cs typeface="Calibri"/>
                <a:sym typeface="Calibri"/>
              </a:rPr>
              <a:t>A pair of wellies</a:t>
            </a:r>
            <a:endParaRPr sz="2400" b="1">
              <a:solidFill>
                <a:schemeClr val="dk1"/>
              </a:solidFill>
              <a:latin typeface="Calibri"/>
              <a:ea typeface="Calibri"/>
              <a:cs typeface="Calibri"/>
              <a:sym typeface="Calibri"/>
            </a:endParaRPr>
          </a:p>
        </p:txBody>
      </p:sp>
      <p:sp>
        <p:nvSpPr>
          <p:cNvPr id="684" name="Google Shape;684;p42"/>
          <p:cNvSpPr txBox="1"/>
          <p:nvPr/>
        </p:nvSpPr>
        <p:spPr>
          <a:xfrm>
            <a:off x="7941650" y="1676045"/>
            <a:ext cx="3735000" cy="36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400" b="1">
                <a:solidFill>
                  <a:schemeClr val="dk1"/>
                </a:solidFill>
                <a:latin typeface="Calibri"/>
                <a:ea typeface="Calibri"/>
                <a:cs typeface="Calibri"/>
                <a:sym typeface="Calibri"/>
              </a:rPr>
              <a:t>Tolerance of dirt and mud</a:t>
            </a:r>
            <a:endParaRPr sz="2400" b="1">
              <a:solidFill>
                <a:schemeClr val="dk1"/>
              </a:solidFill>
              <a:latin typeface="Calibri"/>
              <a:ea typeface="Calibri"/>
              <a:cs typeface="Calibri"/>
              <a:sym typeface="Calibri"/>
            </a:endParaRPr>
          </a:p>
        </p:txBody>
      </p:sp>
      <p:pic>
        <p:nvPicPr>
          <p:cNvPr id="685" name="Google Shape;685;p42"/>
          <p:cNvPicPr preferRelativeResize="0"/>
          <p:nvPr/>
        </p:nvPicPr>
        <p:blipFill>
          <a:blip r:embed="rId6">
            <a:alphaModFix/>
          </a:blip>
          <a:stretch>
            <a:fillRect/>
          </a:stretch>
        </p:blipFill>
        <p:spPr>
          <a:xfrm>
            <a:off x="524325" y="2553550"/>
            <a:ext cx="3513800" cy="2341975"/>
          </a:xfrm>
          <a:prstGeom prst="rect">
            <a:avLst/>
          </a:prstGeom>
          <a:noFill/>
          <a:ln>
            <a:noFill/>
          </a:ln>
        </p:spPr>
      </p:pic>
      <p:pic>
        <p:nvPicPr>
          <p:cNvPr id="686" name="Google Shape;686;p42"/>
          <p:cNvPicPr preferRelativeResize="0"/>
          <p:nvPr/>
        </p:nvPicPr>
        <p:blipFill>
          <a:blip r:embed="rId7">
            <a:alphaModFix/>
          </a:blip>
          <a:stretch>
            <a:fillRect/>
          </a:stretch>
        </p:blipFill>
        <p:spPr>
          <a:xfrm>
            <a:off x="4342925" y="2553550"/>
            <a:ext cx="3513805" cy="2341975"/>
          </a:xfrm>
          <a:prstGeom prst="rect">
            <a:avLst/>
          </a:prstGeom>
          <a:noFill/>
          <a:ln>
            <a:noFill/>
          </a:ln>
        </p:spPr>
      </p:pic>
      <p:pic>
        <p:nvPicPr>
          <p:cNvPr id="687" name="Google Shape;687;p42"/>
          <p:cNvPicPr preferRelativeResize="0"/>
          <p:nvPr/>
        </p:nvPicPr>
        <p:blipFill>
          <a:blip r:embed="rId8">
            <a:alphaModFix/>
          </a:blip>
          <a:stretch>
            <a:fillRect/>
          </a:stretch>
        </p:blipFill>
        <p:spPr>
          <a:xfrm>
            <a:off x="8161525" y="2553550"/>
            <a:ext cx="3513805" cy="2341975"/>
          </a:xfrm>
          <a:prstGeom prst="rect">
            <a:avLst/>
          </a:prstGeom>
          <a:noFill/>
          <a:ln>
            <a:noFill/>
          </a:ln>
        </p:spPr>
      </p:pic>
      <p:sp>
        <p:nvSpPr>
          <p:cNvPr id="688" name="Google Shape;688;p42"/>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43"/>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94" name="Google Shape;694;p43"/>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95" name="Google Shape;695;p43"/>
          <p:cNvSpPr txBox="1"/>
          <p:nvPr/>
        </p:nvSpPr>
        <p:spPr>
          <a:xfrm>
            <a:off x="630125" y="803425"/>
            <a:ext cx="110445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a:solidFill>
                  <a:srgbClr val="05003F"/>
                </a:solidFill>
                <a:latin typeface="Calibri"/>
                <a:ea typeface="Calibri"/>
                <a:cs typeface="Calibri"/>
                <a:sym typeface="Calibri"/>
              </a:rPr>
              <a:t>No age restriction on a mud kitchen</a:t>
            </a:r>
            <a:endParaRPr sz="3600" b="1">
              <a:solidFill>
                <a:srgbClr val="05003F"/>
              </a:solidFill>
              <a:latin typeface="Calibri"/>
              <a:ea typeface="Calibri"/>
              <a:cs typeface="Calibri"/>
              <a:sym typeface="Calibri"/>
            </a:endParaRPr>
          </a:p>
        </p:txBody>
      </p:sp>
      <p:grpSp>
        <p:nvGrpSpPr>
          <p:cNvPr id="696" name="Google Shape;696;p43"/>
          <p:cNvGrpSpPr/>
          <p:nvPr/>
        </p:nvGrpSpPr>
        <p:grpSpPr>
          <a:xfrm>
            <a:off x="1200" y="5486400"/>
            <a:ext cx="12190800" cy="1371600"/>
            <a:chOff x="1200" y="5486400"/>
            <a:chExt cx="12190800" cy="1371600"/>
          </a:xfrm>
        </p:grpSpPr>
        <p:sp>
          <p:nvSpPr>
            <p:cNvPr id="697" name="Google Shape;697;p43"/>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698" name="Google Shape;698;p43"/>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699" name="Google Shape;699;p43"/>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700" name="Google Shape;700;p43"/>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701" name="Google Shape;701;p43"/>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702" name="Google Shape;702;p43"/>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703" name="Google Shape;703;p43"/>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704" name="Google Shape;704;p43"/>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705" name="Google Shape;705;p43"/>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706" name="Google Shape;706;p43"/>
          <p:cNvPicPr preferRelativeResize="0"/>
          <p:nvPr/>
        </p:nvPicPr>
        <p:blipFill rotWithShape="1">
          <a:blip r:embed="rId6">
            <a:alphaModFix/>
          </a:blip>
          <a:srcRect t="17018" b="17018"/>
          <a:stretch/>
        </p:blipFill>
        <p:spPr>
          <a:xfrm>
            <a:off x="1662825" y="1766175"/>
            <a:ext cx="9050051" cy="4145077"/>
          </a:xfrm>
          <a:prstGeom prst="rect">
            <a:avLst/>
          </a:prstGeom>
          <a:noFill/>
          <a:ln>
            <a:noFill/>
          </a:ln>
        </p:spPr>
      </p:pic>
      <p:sp>
        <p:nvSpPr>
          <p:cNvPr id="707" name="Google Shape;707;p43"/>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44"/>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13" name="Google Shape;713;p44"/>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grpSp>
        <p:nvGrpSpPr>
          <p:cNvPr id="714" name="Google Shape;714;p44"/>
          <p:cNvGrpSpPr/>
          <p:nvPr/>
        </p:nvGrpSpPr>
        <p:grpSpPr>
          <a:xfrm>
            <a:off x="1200" y="5486400"/>
            <a:ext cx="12190800" cy="1371600"/>
            <a:chOff x="1200" y="5486400"/>
            <a:chExt cx="12190800" cy="1371600"/>
          </a:xfrm>
        </p:grpSpPr>
        <p:sp>
          <p:nvSpPr>
            <p:cNvPr id="715" name="Google Shape;715;p44"/>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716" name="Google Shape;716;p44"/>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17" name="Google Shape;717;p44"/>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718" name="Google Shape;718;p44"/>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719" name="Google Shape;719;p44"/>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720" name="Google Shape;720;p44"/>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721" name="Google Shape;721;p44"/>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722" name="Google Shape;722;p44"/>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723" name="Google Shape;723;p44"/>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724" name="Google Shape;724;p44"/>
          <p:cNvPicPr preferRelativeResize="0"/>
          <p:nvPr/>
        </p:nvPicPr>
        <p:blipFill rotWithShape="1">
          <a:blip r:embed="rId6">
            <a:alphaModFix/>
          </a:blip>
          <a:srcRect r="6244"/>
          <a:stretch/>
        </p:blipFill>
        <p:spPr>
          <a:xfrm>
            <a:off x="1645100" y="881035"/>
            <a:ext cx="9050349" cy="5095926"/>
          </a:xfrm>
          <a:prstGeom prst="rect">
            <a:avLst/>
          </a:prstGeom>
          <a:noFill/>
          <a:ln>
            <a:noFill/>
          </a:ln>
        </p:spPr>
      </p:pic>
      <p:sp>
        <p:nvSpPr>
          <p:cNvPr id="725" name="Google Shape;725;p44"/>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45"/>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nvGrpSpPr>
          <p:cNvPr id="731" name="Google Shape;731;p45"/>
          <p:cNvGrpSpPr/>
          <p:nvPr/>
        </p:nvGrpSpPr>
        <p:grpSpPr>
          <a:xfrm>
            <a:off x="1200" y="5486400"/>
            <a:ext cx="12190800" cy="1371600"/>
            <a:chOff x="1200" y="5486400"/>
            <a:chExt cx="12190800" cy="1371600"/>
          </a:xfrm>
        </p:grpSpPr>
        <p:sp>
          <p:nvSpPr>
            <p:cNvPr id="732" name="Google Shape;732;p45"/>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733" name="Google Shape;733;p45"/>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34" name="Google Shape;734;p45"/>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735" name="Google Shape;735;p45"/>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736" name="Google Shape;736;p45"/>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737" name="Google Shape;737;p45"/>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738" name="Google Shape;738;p45"/>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739" name="Google Shape;739;p45"/>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740" name="Google Shape;740;p45"/>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sp>
        <p:nvSpPr>
          <p:cNvPr id="741" name="Google Shape;741;p45"/>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42" name="Google Shape;742;p45"/>
          <p:cNvSpPr txBox="1"/>
          <p:nvPr/>
        </p:nvSpPr>
        <p:spPr>
          <a:xfrm>
            <a:off x="421900" y="968875"/>
            <a:ext cx="5258100" cy="6465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en-US" sz="3600" b="1">
                <a:solidFill>
                  <a:srgbClr val="05003F"/>
                </a:solidFill>
                <a:latin typeface="Calibri"/>
                <a:ea typeface="Calibri"/>
                <a:cs typeface="Calibri"/>
                <a:sym typeface="Calibri"/>
              </a:rPr>
              <a:t>Time to play</a:t>
            </a:r>
            <a:endParaRPr sz="3600" b="0" i="0" u="none" strike="noStrike" cap="none">
              <a:solidFill>
                <a:srgbClr val="05003F"/>
              </a:solidFill>
              <a:latin typeface="Calibri"/>
              <a:ea typeface="Calibri"/>
              <a:cs typeface="Calibri"/>
              <a:sym typeface="Calibri"/>
            </a:endParaRPr>
          </a:p>
        </p:txBody>
      </p:sp>
      <p:sp>
        <p:nvSpPr>
          <p:cNvPr id="743" name="Google Shape;743;p45"/>
          <p:cNvSpPr txBox="1"/>
          <p:nvPr/>
        </p:nvSpPr>
        <p:spPr>
          <a:xfrm>
            <a:off x="421900" y="2001450"/>
            <a:ext cx="5880000" cy="2397900"/>
          </a:xfrm>
          <a:prstGeom prst="rect">
            <a:avLst/>
          </a:prstGeom>
          <a:noFill/>
          <a:ln>
            <a:noFill/>
          </a:ln>
        </p:spPr>
        <p:txBody>
          <a:bodyPr spcFirstLastPara="1" wrap="square" lIns="91425" tIns="91425" rIns="91425" bIns="91425" anchor="t" anchorCtr="0">
            <a:noAutofit/>
          </a:bodyPr>
          <a:lstStyle/>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Staff are outside if you have any questions.</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Let the children show you around.</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Let the children lead.</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Help yourself to resources.</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Join in if invited!</a:t>
            </a:r>
            <a:endParaRPr sz="2400">
              <a:solidFill>
                <a:srgbClr val="111111"/>
              </a:solidFill>
              <a:latin typeface="Calibri"/>
              <a:ea typeface="Calibri"/>
              <a:cs typeface="Calibri"/>
              <a:sym typeface="Calibri"/>
            </a:endParaRPr>
          </a:p>
          <a:p>
            <a:pPr marL="457200" lvl="0" indent="-381000" algn="l" rtl="0">
              <a:lnSpc>
                <a:spcPct val="115000"/>
              </a:lnSpc>
              <a:spcBef>
                <a:spcPts val="0"/>
              </a:spcBef>
              <a:spcAft>
                <a:spcPts val="0"/>
              </a:spcAft>
              <a:buClr>
                <a:srgbClr val="111111"/>
              </a:buClr>
              <a:buSzPts val="2400"/>
              <a:buFont typeface="Calibri"/>
              <a:buChar char="●"/>
            </a:pPr>
            <a:r>
              <a:rPr lang="en-US" sz="2400">
                <a:solidFill>
                  <a:srgbClr val="111111"/>
                </a:solidFill>
                <a:latin typeface="Calibri"/>
                <a:ea typeface="Calibri"/>
                <a:cs typeface="Calibri"/>
                <a:sym typeface="Calibri"/>
              </a:rPr>
              <a:t>Have fun!</a:t>
            </a:r>
            <a:endParaRPr sz="2400">
              <a:solidFill>
                <a:srgbClr val="111111"/>
              </a:solidFill>
              <a:latin typeface="Calibri"/>
              <a:ea typeface="Calibri"/>
              <a:cs typeface="Calibri"/>
              <a:sym typeface="Calibri"/>
            </a:endParaRPr>
          </a:p>
        </p:txBody>
      </p:sp>
      <p:pic>
        <p:nvPicPr>
          <p:cNvPr id="744" name="Google Shape;744;p45"/>
          <p:cNvPicPr preferRelativeResize="0"/>
          <p:nvPr/>
        </p:nvPicPr>
        <p:blipFill rotWithShape="1">
          <a:blip r:embed="rId6">
            <a:alphaModFix/>
          </a:blip>
          <a:srcRect l="1918" r="31702"/>
          <a:stretch/>
        </p:blipFill>
        <p:spPr>
          <a:xfrm>
            <a:off x="6420225" y="527588"/>
            <a:ext cx="5770573" cy="5802830"/>
          </a:xfrm>
          <a:prstGeom prst="rect">
            <a:avLst/>
          </a:prstGeom>
          <a:noFill/>
          <a:ln>
            <a:noFill/>
          </a:ln>
        </p:spPr>
      </p:pic>
      <p:sp>
        <p:nvSpPr>
          <p:cNvPr id="745" name="Google Shape;745;p45"/>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sp>
        <p:nvSpPr>
          <p:cNvPr id="750" name="Google Shape;750;p46"/>
          <p:cNvSpPr txBox="1"/>
          <p:nvPr/>
        </p:nvSpPr>
        <p:spPr>
          <a:xfrm>
            <a:off x="7518721" y="1307574"/>
            <a:ext cx="4056900" cy="307800"/>
          </a:xfrm>
          <a:prstGeom prst="rect">
            <a:avLst/>
          </a:prstGeom>
          <a:noFill/>
          <a:ln>
            <a:noFill/>
          </a:ln>
        </p:spPr>
        <p:txBody>
          <a:bodyPr spcFirstLastPara="1" wrap="square" lIns="45700" tIns="45700" rIns="45700"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1" name="Google Shape;751;p46"/>
          <p:cNvSpPr/>
          <p:nvPr/>
        </p:nvSpPr>
        <p:spPr>
          <a:xfrm>
            <a:off x="0" y="0"/>
            <a:ext cx="12190800" cy="530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52" name="Google Shape;752;p46"/>
          <p:cNvSpPr txBox="1"/>
          <p:nvPr/>
        </p:nvSpPr>
        <p:spPr>
          <a:xfrm>
            <a:off x="125" y="803425"/>
            <a:ext cx="12190800" cy="591000"/>
          </a:xfrm>
          <a:prstGeom prst="rect">
            <a:avLst/>
          </a:prstGeom>
          <a:noFill/>
          <a:ln>
            <a:noFill/>
          </a:ln>
        </p:spPr>
        <p:txBody>
          <a:bodyPr spcFirstLastPara="1" wrap="square" lIns="91425" tIns="45700" rIns="91425" bIns="45700" anchor="t" anchorCtr="0">
            <a:spAutoFit/>
          </a:bodyPr>
          <a:lstStyle/>
          <a:p>
            <a:pPr marL="0" lvl="0" indent="0" algn="ctr" rtl="0">
              <a:lnSpc>
                <a:spcPct val="90000"/>
              </a:lnSpc>
              <a:spcBef>
                <a:spcPts val="0"/>
              </a:spcBef>
              <a:spcAft>
                <a:spcPts val="0"/>
              </a:spcAft>
              <a:buClr>
                <a:schemeClr val="dk1"/>
              </a:buClr>
              <a:buSzPts val="1100"/>
              <a:buFont typeface="Arial"/>
              <a:buNone/>
            </a:pPr>
            <a:r>
              <a:rPr lang="en-US" sz="3600" b="1" dirty="0">
                <a:solidFill>
                  <a:srgbClr val="05003F"/>
                </a:solidFill>
                <a:latin typeface="Calibri"/>
                <a:ea typeface="Calibri"/>
                <a:cs typeface="Calibri"/>
                <a:sym typeface="Calibri"/>
              </a:rPr>
              <a:t>Thank you for reading!</a:t>
            </a:r>
            <a:endParaRPr sz="3600" b="1" dirty="0">
              <a:solidFill>
                <a:srgbClr val="05003F"/>
              </a:solidFill>
              <a:latin typeface="Calibri"/>
              <a:ea typeface="Calibri"/>
              <a:cs typeface="Calibri"/>
              <a:sym typeface="Calibri"/>
            </a:endParaRPr>
          </a:p>
        </p:txBody>
      </p:sp>
      <p:grpSp>
        <p:nvGrpSpPr>
          <p:cNvPr id="753" name="Google Shape;753;p46"/>
          <p:cNvGrpSpPr/>
          <p:nvPr/>
        </p:nvGrpSpPr>
        <p:grpSpPr>
          <a:xfrm>
            <a:off x="1200" y="5486400"/>
            <a:ext cx="12190800" cy="1371600"/>
            <a:chOff x="1200" y="5486400"/>
            <a:chExt cx="12190800" cy="1371600"/>
          </a:xfrm>
        </p:grpSpPr>
        <p:sp>
          <p:nvSpPr>
            <p:cNvPr id="754" name="Google Shape;754;p46"/>
            <p:cNvSpPr/>
            <p:nvPr/>
          </p:nvSpPr>
          <p:spPr>
            <a:xfrm>
              <a:off x="304800" y="5486400"/>
              <a:ext cx="1371600" cy="1371600"/>
            </a:xfrm>
            <a:prstGeom prst="ellipse">
              <a:avLst/>
            </a:prstGeom>
            <a:solidFill>
              <a:srgbClr val="FFFFFF"/>
            </a:solidFill>
            <a:ln>
              <a:noFill/>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755" name="Google Shape;755;p46"/>
            <p:cNvSpPr/>
            <p:nvPr/>
          </p:nvSpPr>
          <p:spPr>
            <a:xfrm>
              <a:off x="1200" y="6324600"/>
              <a:ext cx="12190800" cy="533400"/>
            </a:xfrm>
            <a:prstGeom prst="rect">
              <a:avLst/>
            </a:prstGeom>
            <a:solidFill>
              <a:srgbClr val="05003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Calibri"/>
                <a:ea typeface="Calibri"/>
                <a:cs typeface="Calibri"/>
                <a:sym typeface="Calibri"/>
              </a:endParaRPr>
            </a:p>
          </p:txBody>
        </p:sp>
        <p:sp>
          <p:nvSpPr>
            <p:cNvPr id="756" name="Google Shape;756;p46"/>
            <p:cNvSpPr txBox="1"/>
            <p:nvPr/>
          </p:nvSpPr>
          <p:spPr>
            <a:xfrm>
              <a:off x="1676400" y="6400800"/>
              <a:ext cx="41148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600"/>
                <a:buFont typeface="Arial"/>
                <a:buNone/>
              </a:pPr>
              <a:r>
                <a:rPr lang="en-US" sz="1600" b="1" i="1" u="none" strike="noStrike" cap="none">
                  <a:solidFill>
                    <a:srgbClr val="F6CA6A"/>
                  </a:solidFill>
                  <a:latin typeface="Calibri"/>
                  <a:ea typeface="Calibri"/>
                  <a:cs typeface="Calibri"/>
                  <a:sym typeface="Calibri"/>
                </a:rPr>
                <a:t>Supporting school improvement through play</a:t>
              </a:r>
              <a:endParaRPr sz="1600" b="1" i="1" u="none" strike="noStrike" cap="none">
                <a:solidFill>
                  <a:srgbClr val="F6CA6A"/>
                </a:solidFill>
                <a:latin typeface="Calibri"/>
                <a:ea typeface="Calibri"/>
                <a:cs typeface="Calibri"/>
                <a:sym typeface="Calibri"/>
              </a:endParaRPr>
            </a:p>
          </p:txBody>
        </p:sp>
        <p:sp>
          <p:nvSpPr>
            <p:cNvPr id="757" name="Google Shape;757;p46"/>
            <p:cNvSpPr txBox="1"/>
            <p:nvPr/>
          </p:nvSpPr>
          <p:spPr>
            <a:xfrm>
              <a:off x="5867400" y="6400800"/>
              <a:ext cx="3429000" cy="3810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1300"/>
                <a:buFont typeface="Arial"/>
                <a:buNone/>
              </a:pPr>
              <a:r>
                <a:rPr lang="en-US" sz="1300" b="0" i="0" u="none" strike="noStrike" cap="none">
                  <a:solidFill>
                    <a:srgbClr val="FFFFFF"/>
                  </a:solidFill>
                  <a:latin typeface="Calibri"/>
                  <a:ea typeface="Calibri"/>
                  <a:cs typeface="Calibri"/>
                  <a:sym typeface="Calibri"/>
                </a:rPr>
                <a:t>www.outdoorplayandlearning.org.uk</a:t>
              </a:r>
              <a:endParaRPr sz="1300" b="0" i="0" u="none" strike="noStrike" cap="none">
                <a:solidFill>
                  <a:srgbClr val="FFFFFF"/>
                </a:solidFill>
                <a:latin typeface="Calibri"/>
                <a:ea typeface="Calibri"/>
                <a:cs typeface="Calibri"/>
                <a:sym typeface="Calibri"/>
              </a:endParaRPr>
            </a:p>
          </p:txBody>
        </p:sp>
        <p:sp>
          <p:nvSpPr>
            <p:cNvPr id="758" name="Google Shape;758;p46"/>
            <p:cNvSpPr txBox="1"/>
            <p:nvPr/>
          </p:nvSpPr>
          <p:spPr>
            <a:xfrm>
              <a:off x="9753600" y="6553200"/>
              <a:ext cx="9144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@OPAL_CIC</a:t>
              </a:r>
              <a:endParaRPr sz="900" b="0" i="0" u="none" strike="noStrike" cap="none">
                <a:solidFill>
                  <a:srgbClr val="FFFFFF"/>
                </a:solidFill>
                <a:latin typeface="Calibri"/>
                <a:ea typeface="Calibri"/>
                <a:cs typeface="Calibri"/>
                <a:sym typeface="Calibri"/>
              </a:endParaRPr>
            </a:p>
          </p:txBody>
        </p:sp>
        <p:sp>
          <p:nvSpPr>
            <p:cNvPr id="759" name="Google Shape;759;p46"/>
            <p:cNvSpPr txBox="1"/>
            <p:nvPr/>
          </p:nvSpPr>
          <p:spPr>
            <a:xfrm>
              <a:off x="10896600" y="6553200"/>
              <a:ext cx="1066800" cy="228600"/>
            </a:xfrm>
            <a:prstGeom prst="rect">
              <a:avLst/>
            </a:prstGeom>
            <a:noFill/>
            <a:ln>
              <a:noFill/>
            </a:ln>
          </p:spPr>
          <p:txBody>
            <a:bodyPr spcFirstLastPara="1" wrap="square" lIns="91425" tIns="91425" rIns="91425" bIns="91425" anchor="b"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OpalOutdoorplay</a:t>
              </a:r>
              <a:endParaRPr sz="900" b="0" i="0" u="none" strike="noStrike" cap="none">
                <a:solidFill>
                  <a:srgbClr val="FFFFFF"/>
                </a:solidFill>
                <a:latin typeface="Calibri"/>
                <a:ea typeface="Calibri"/>
                <a:cs typeface="Calibri"/>
                <a:sym typeface="Calibri"/>
              </a:endParaRPr>
            </a:p>
          </p:txBody>
        </p:sp>
        <p:pic>
          <p:nvPicPr>
            <p:cNvPr id="760" name="Google Shape;760;p46"/>
            <p:cNvPicPr preferRelativeResize="0"/>
            <p:nvPr/>
          </p:nvPicPr>
          <p:blipFill rotWithShape="1">
            <a:blip r:embed="rId3">
              <a:alphaModFix/>
            </a:blip>
            <a:srcRect/>
            <a:stretch/>
          </p:blipFill>
          <p:spPr>
            <a:xfrm>
              <a:off x="10739425" y="6553200"/>
              <a:ext cx="190501" cy="190499"/>
            </a:xfrm>
            <a:prstGeom prst="rect">
              <a:avLst/>
            </a:prstGeom>
            <a:noFill/>
            <a:ln>
              <a:noFill/>
            </a:ln>
          </p:spPr>
        </p:pic>
        <p:pic>
          <p:nvPicPr>
            <p:cNvPr id="761" name="Google Shape;761;p46"/>
            <p:cNvPicPr preferRelativeResize="0"/>
            <p:nvPr/>
          </p:nvPicPr>
          <p:blipFill rotWithShape="1">
            <a:blip r:embed="rId4">
              <a:alphaModFix/>
            </a:blip>
            <a:srcRect/>
            <a:stretch/>
          </p:blipFill>
          <p:spPr>
            <a:xfrm>
              <a:off x="304800" y="5486400"/>
              <a:ext cx="1371600" cy="1371600"/>
            </a:xfrm>
            <a:prstGeom prst="rect">
              <a:avLst/>
            </a:prstGeom>
            <a:noFill/>
            <a:ln>
              <a:noFill/>
            </a:ln>
          </p:spPr>
        </p:pic>
        <p:pic>
          <p:nvPicPr>
            <p:cNvPr id="762" name="Google Shape;762;p46"/>
            <p:cNvPicPr preferRelativeResize="0"/>
            <p:nvPr/>
          </p:nvPicPr>
          <p:blipFill rotWithShape="1">
            <a:blip r:embed="rId5">
              <a:alphaModFix/>
            </a:blip>
            <a:srcRect l="15559" t="21279" r="22104" b="17625"/>
            <a:stretch/>
          </p:blipFill>
          <p:spPr>
            <a:xfrm>
              <a:off x="9587650" y="6546423"/>
              <a:ext cx="204045" cy="204045"/>
            </a:xfrm>
            <a:prstGeom prst="rect">
              <a:avLst/>
            </a:prstGeom>
            <a:noFill/>
            <a:ln>
              <a:noFill/>
            </a:ln>
          </p:spPr>
        </p:pic>
      </p:grpSp>
      <p:pic>
        <p:nvPicPr>
          <p:cNvPr id="763" name="Google Shape;763;p46"/>
          <p:cNvPicPr preferRelativeResize="0"/>
          <p:nvPr/>
        </p:nvPicPr>
        <p:blipFill rotWithShape="1">
          <a:blip r:embed="rId6">
            <a:alphaModFix/>
          </a:blip>
          <a:srcRect t="15640" r="12800" b="27651"/>
          <a:stretch/>
        </p:blipFill>
        <p:spPr>
          <a:xfrm>
            <a:off x="2150300" y="1613775"/>
            <a:ext cx="7891400" cy="3420676"/>
          </a:xfrm>
          <a:prstGeom prst="rect">
            <a:avLst/>
          </a:prstGeom>
          <a:noFill/>
          <a:ln>
            <a:noFill/>
          </a:ln>
        </p:spPr>
      </p:pic>
      <p:sp>
        <p:nvSpPr>
          <p:cNvPr id="764" name="Google Shape;764;p46"/>
          <p:cNvSpPr txBox="1"/>
          <p:nvPr/>
        </p:nvSpPr>
        <p:spPr>
          <a:xfrm>
            <a:off x="2150300" y="5233100"/>
            <a:ext cx="7891500" cy="831000"/>
          </a:xfrm>
          <a:prstGeom prst="rect">
            <a:avLst/>
          </a:prstGeom>
          <a:noFill/>
          <a:ln>
            <a:noFill/>
          </a:ln>
        </p:spPr>
        <p:txBody>
          <a:bodyPr spcFirstLastPara="1" wrap="square" lIns="91425" tIns="45700" rIns="91425" bIns="45700" anchor="t" anchorCtr="0">
            <a:spAutoFit/>
          </a:bodyPr>
          <a:lstStyle/>
          <a:p>
            <a:pPr marL="0" lvl="0" indent="0" algn="ctr" rtl="0">
              <a:spcBef>
                <a:spcPts val="0"/>
              </a:spcBef>
              <a:spcAft>
                <a:spcPts val="0"/>
              </a:spcAft>
              <a:buClr>
                <a:schemeClr val="dk1"/>
              </a:buClr>
              <a:buSzPts val="1100"/>
              <a:buFont typeface="Arial"/>
              <a:buNone/>
            </a:pPr>
            <a:r>
              <a:rPr lang="en-US" sz="2400" dirty="0">
                <a:solidFill>
                  <a:schemeClr val="dk1"/>
                </a:solidFill>
                <a:latin typeface="Calibri"/>
                <a:ea typeface="Calibri"/>
                <a:cs typeface="Calibri"/>
                <a:sym typeface="Calibri"/>
              </a:rPr>
              <a:t>Your OPAL journey is about to begin! </a:t>
            </a:r>
            <a:endParaRPr sz="2400" dirty="0">
              <a:solidFill>
                <a:schemeClr val="dk1"/>
              </a:solidFill>
              <a:latin typeface="Calibri"/>
              <a:ea typeface="Calibri"/>
              <a:cs typeface="Calibri"/>
              <a:sym typeface="Calibri"/>
            </a:endParaRPr>
          </a:p>
          <a:p>
            <a:pPr marL="0" lvl="0" indent="0" algn="ctr" rtl="0">
              <a:spcBef>
                <a:spcPts val="0"/>
              </a:spcBef>
              <a:spcAft>
                <a:spcPts val="0"/>
              </a:spcAft>
              <a:buClr>
                <a:schemeClr val="dk1"/>
              </a:buClr>
              <a:buSzPts val="1100"/>
              <a:buFont typeface="Arial"/>
              <a:buNone/>
            </a:pPr>
            <a:r>
              <a:rPr lang="en-US" sz="2400" dirty="0">
                <a:solidFill>
                  <a:schemeClr val="dk1"/>
                </a:solidFill>
                <a:latin typeface="Calibri"/>
                <a:ea typeface="Calibri"/>
                <a:cs typeface="Calibri"/>
                <a:sym typeface="Calibri"/>
              </a:rPr>
              <a:t>For further information, contact </a:t>
            </a:r>
            <a:r>
              <a:rPr lang="en-US" sz="2400" dirty="0" err="1">
                <a:solidFill>
                  <a:schemeClr val="dk1"/>
                </a:solidFill>
                <a:latin typeface="Calibri"/>
                <a:ea typeface="Calibri"/>
                <a:cs typeface="Calibri"/>
                <a:sym typeface="Calibri"/>
              </a:rPr>
              <a:t>Mrs</a:t>
            </a:r>
            <a:r>
              <a:rPr lang="en-US" sz="2400" dirty="0">
                <a:solidFill>
                  <a:schemeClr val="dk1"/>
                </a:solidFill>
                <a:latin typeface="Calibri"/>
                <a:ea typeface="Calibri"/>
                <a:cs typeface="Calibri"/>
                <a:sym typeface="Calibri"/>
              </a:rPr>
              <a:t> Pardoe</a:t>
            </a:r>
            <a:endParaRPr sz="2400" b="1" dirty="0">
              <a:solidFill>
                <a:schemeClr val="dk1"/>
              </a:solidFill>
              <a:latin typeface="Calibri"/>
              <a:ea typeface="Calibri"/>
              <a:cs typeface="Calibri"/>
              <a:sym typeface="Calibri"/>
            </a:endParaRPr>
          </a:p>
        </p:txBody>
      </p:sp>
      <p:sp>
        <p:nvSpPr>
          <p:cNvPr id="765" name="Google Shape;765;p46"/>
          <p:cNvSpPr txBox="1"/>
          <p:nvPr/>
        </p:nvSpPr>
        <p:spPr>
          <a:xfrm>
            <a:off x="-10125" y="6576525"/>
            <a:ext cx="1143000" cy="2286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900"/>
              <a:buFont typeface="Arial"/>
              <a:buNone/>
            </a:pPr>
            <a:r>
              <a:rPr lang="en-US" sz="900" b="0" i="0" u="none" strike="noStrike" cap="none">
                <a:solidFill>
                  <a:srgbClr val="FFFFFF"/>
                </a:solidFill>
                <a:latin typeface="Calibri"/>
                <a:ea typeface="Calibri"/>
                <a:cs typeface="Calibri"/>
                <a:sym typeface="Calibri"/>
              </a:rPr>
              <a:t>© OPAL CIC 202</a:t>
            </a:r>
            <a:r>
              <a:rPr lang="en-US" sz="900">
                <a:solidFill>
                  <a:srgbClr val="FFFFFF"/>
                </a:solidFill>
                <a:latin typeface="Calibri"/>
                <a:ea typeface="Calibri"/>
                <a:cs typeface="Calibri"/>
                <a:sym typeface="Calibri"/>
              </a:rPr>
              <a:t>5</a:t>
            </a:r>
            <a:endParaRPr sz="900" b="0" i="0" u="none" strike="noStrike" cap="none">
              <a:solidFill>
                <a:srgbClr val="FFFFFF"/>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PAL slide master content">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1696</Words>
  <Application>Microsoft Office PowerPoint</Application>
  <PresentationFormat>Widescreen</PresentationFormat>
  <Paragraphs>323</Paragraphs>
  <Slides>33</Slides>
  <Notes>33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Arial</vt:lpstr>
      <vt:lpstr>Calibri</vt:lpstr>
      <vt:lpstr>OPAL slide master content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Amanda Lee</dc:creator>
  <cp:lastModifiedBy>Amanda Lee</cp:lastModifiedBy>
  <cp:revision>1</cp:revision>
  <dcterms:modified xsi:type="dcterms:W3CDTF">2025-05-19T12:41:47Z</dcterms:modified>
</cp:coreProperties>
</file>